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92D5D-7756-4F20-B4AF-5E22FDC61653}"/>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DBF2200F-55CC-4529-9820-989A81039465}"/>
              </a:ext>
            </a:extLst>
          </p:cNvPr>
          <p:cNvSpPr>
            <a:spLocks noGrp="1"/>
          </p:cNvSpPr>
          <p:nvPr>
            <p:ph type="dt" sz="half" idx="10"/>
          </p:nvPr>
        </p:nvSpPr>
        <p:spPr/>
        <p:txBody>
          <a:bodyPr/>
          <a:lstStyle/>
          <a:p>
            <a:fld id="{01738A3A-AB2A-4451-B61D-38BB6BB3D250}" type="datetimeFigureOut">
              <a:rPr lang="en-IN" smtClean="0"/>
              <a:t>01-01-2021</a:t>
            </a:fld>
            <a:endParaRPr lang="en-IN"/>
          </a:p>
        </p:txBody>
      </p:sp>
      <p:sp>
        <p:nvSpPr>
          <p:cNvPr id="4" name="Footer Placeholder 3">
            <a:extLst>
              <a:ext uri="{FF2B5EF4-FFF2-40B4-BE49-F238E27FC236}">
                <a16:creationId xmlns:a16="http://schemas.microsoft.com/office/drawing/2014/main" id="{CE7B6068-1C78-4F0A-A003-A17797F6D7B0}"/>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C52CB956-4E4E-48A6-B3CC-26DA6E398B52}"/>
              </a:ext>
            </a:extLst>
          </p:cNvPr>
          <p:cNvSpPr>
            <a:spLocks noGrp="1"/>
          </p:cNvSpPr>
          <p:nvPr>
            <p:ph type="sldNum" sz="quarter" idx="12"/>
          </p:nvPr>
        </p:nvSpPr>
        <p:spPr/>
        <p:txBody>
          <a:bodyPr/>
          <a:lstStyle/>
          <a:p>
            <a:fld id="{762A4772-D2D0-499B-8B7F-7915C449D33B}" type="slidenum">
              <a:rPr lang="en-IN" smtClean="0"/>
              <a:t>‹#›</a:t>
            </a:fld>
            <a:endParaRPr lang="en-IN"/>
          </a:p>
        </p:txBody>
      </p:sp>
    </p:spTree>
    <p:extLst>
      <p:ext uri="{BB962C8B-B14F-4D97-AF65-F5344CB8AC3E}">
        <p14:creationId xmlns:p14="http://schemas.microsoft.com/office/powerpoint/2010/main" val="1931483012"/>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C2AED6-C27B-4099-AE4A-186F8660331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F4D5DD8B-97B9-4690-A7B2-60B8366F0A7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06D187E-8FD0-457E-8C3A-503AD20137A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1738A3A-AB2A-4451-B61D-38BB6BB3D250}" type="datetimeFigureOut">
              <a:rPr lang="en-IN" smtClean="0"/>
              <a:t>01-01-2021</a:t>
            </a:fld>
            <a:endParaRPr lang="en-IN"/>
          </a:p>
        </p:txBody>
      </p:sp>
      <p:sp>
        <p:nvSpPr>
          <p:cNvPr id="5" name="Footer Placeholder 4">
            <a:extLst>
              <a:ext uri="{FF2B5EF4-FFF2-40B4-BE49-F238E27FC236}">
                <a16:creationId xmlns:a16="http://schemas.microsoft.com/office/drawing/2014/main" id="{C27649DE-C99C-459C-8B4B-ADE48F298CC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58E1A939-2750-4D67-B84C-D8686556418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62A4772-D2D0-499B-8B7F-7915C449D33B}" type="slidenum">
              <a:rPr lang="en-IN" smtClean="0"/>
              <a:t>‹#›</a:t>
            </a:fld>
            <a:endParaRPr lang="en-IN"/>
          </a:p>
        </p:txBody>
      </p:sp>
    </p:spTree>
    <p:extLst>
      <p:ext uri="{BB962C8B-B14F-4D97-AF65-F5344CB8AC3E}">
        <p14:creationId xmlns:p14="http://schemas.microsoft.com/office/powerpoint/2010/main" val="3024310374"/>
      </p:ext>
    </p:extLst>
  </p:cSld>
  <p:clrMap bg1="lt1" tx1="dk1" bg2="lt2" tx2="dk2" accent1="accent1" accent2="accent2" accent3="accent3" accent4="accent4" accent5="accent5" accent6="accent6" hlink="hlink" folHlink="folHlink"/>
  <p:sldLayoutIdLst>
    <p:sldLayoutId id="2147483654"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9777344-4BF9-486B-8775-D70B6164044A}"/>
              </a:ext>
            </a:extLst>
          </p:cNvPr>
          <p:cNvSpPr>
            <a:spLocks noGrp="1"/>
          </p:cNvSpPr>
          <p:nvPr>
            <p:ph type="title"/>
          </p:nvPr>
        </p:nvSpPr>
        <p:spPr/>
        <p:txBody>
          <a:bodyPr/>
          <a:lstStyle/>
          <a:p>
            <a:endParaRPr lang="en-IN"/>
          </a:p>
        </p:txBody>
      </p:sp>
      <p:pic>
        <p:nvPicPr>
          <p:cNvPr id="3" name="Picture 2">
            <a:extLst>
              <a:ext uri="{FF2B5EF4-FFF2-40B4-BE49-F238E27FC236}">
                <a16:creationId xmlns:a16="http://schemas.microsoft.com/office/drawing/2014/main" id="{CA23EBC9-DD8E-4351-BD01-2A8800E54901}"/>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161769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10F4800-BCB1-43E5-AAD7-B134F89EA898}"/>
              </a:ext>
            </a:extLst>
          </p:cNvPr>
          <p:cNvSpPr>
            <a:spLocks noGrp="1"/>
          </p:cNvSpPr>
          <p:nvPr>
            <p:ph type="title"/>
          </p:nvPr>
        </p:nvSpPr>
        <p:spPr/>
        <p:txBody>
          <a:bodyPr/>
          <a:lstStyle/>
          <a:p>
            <a:r>
              <a:rPr lang="en-US" sz="3200" b="1" i="1">
                <a:solidFill>
                  <a:srgbClr val="ED008D"/>
                </a:solidFill>
                <a:latin typeface="Times New Roman" panose="02020603050405020304" pitchFamily="18" charset="0"/>
              </a:rPr>
              <a:t>Considering the motion of the body </a:t>
            </a:r>
            <a:br>
              <a:rPr lang="en-US" sz="3200" b="1" i="1">
                <a:solidFill>
                  <a:srgbClr val="ED008D"/>
                </a:solidFill>
                <a:latin typeface="Times New Roman" panose="02020603050405020304" pitchFamily="18" charset="0"/>
              </a:rPr>
            </a:br>
            <a:r>
              <a:rPr lang="en-US" sz="3200" b="1" i="1">
                <a:solidFill>
                  <a:srgbClr val="ED008D"/>
                </a:solidFill>
                <a:latin typeface="Times New Roman" panose="02020603050405020304" pitchFamily="18" charset="0"/>
              </a:rPr>
              <a:t>up the plane</a:t>
            </a:r>
            <a:endParaRPr lang="en-IN" sz="3200" dirty="0"/>
          </a:p>
        </p:txBody>
      </p:sp>
      <p:pic>
        <p:nvPicPr>
          <p:cNvPr id="3" name="Picture 2">
            <a:extLst>
              <a:ext uri="{FF2B5EF4-FFF2-40B4-BE49-F238E27FC236}">
                <a16:creationId xmlns:a16="http://schemas.microsoft.com/office/drawing/2014/main" id="{3E713BA1-F413-4856-A451-1A43CAE3A401}"/>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395244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FE9A636-F309-4616-A1BF-9CE4BDD14D92}"/>
              </a:ext>
            </a:extLst>
          </p:cNvPr>
          <p:cNvSpPr>
            <a:spLocks noGrp="1"/>
          </p:cNvSpPr>
          <p:nvPr>
            <p:ph type="title"/>
          </p:nvPr>
        </p:nvSpPr>
        <p:spPr/>
        <p:txBody>
          <a:bodyPr/>
          <a:lstStyle/>
          <a:p>
            <a:r>
              <a:rPr lang="en-US" sz="3200" b="1" i="1">
                <a:solidFill>
                  <a:srgbClr val="ED008D"/>
                </a:solidFill>
                <a:latin typeface="Times New Roman" panose="02020603050405020304" pitchFamily="18" charset="0"/>
              </a:rPr>
              <a:t>Considering the motion of the body</a:t>
            </a:r>
            <a:br>
              <a:rPr lang="en-US" sz="3200" b="1" i="1">
                <a:solidFill>
                  <a:srgbClr val="ED008D"/>
                </a:solidFill>
                <a:latin typeface="Times New Roman" panose="02020603050405020304" pitchFamily="18" charset="0"/>
              </a:rPr>
            </a:br>
            <a:r>
              <a:rPr lang="en-US" sz="3200" b="1" i="1">
                <a:solidFill>
                  <a:srgbClr val="ED008D"/>
                </a:solidFill>
                <a:latin typeface="Times New Roman" panose="02020603050405020304" pitchFamily="18" charset="0"/>
              </a:rPr>
              <a:t> up the plane (no friction)</a:t>
            </a:r>
            <a:endParaRPr lang="en-IN" sz="3200" dirty="0"/>
          </a:p>
        </p:txBody>
      </p:sp>
      <p:pic>
        <p:nvPicPr>
          <p:cNvPr id="3" name="Picture 2">
            <a:extLst>
              <a:ext uri="{FF2B5EF4-FFF2-40B4-BE49-F238E27FC236}">
                <a16:creationId xmlns:a16="http://schemas.microsoft.com/office/drawing/2014/main" id="{FD3F3BAE-A2A7-4A8C-89E7-C38F1DD40ACB}"/>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515776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D9F5DC6-52BA-4467-B739-09B8ABEC33EE}"/>
              </a:ext>
            </a:extLst>
          </p:cNvPr>
          <p:cNvSpPr>
            <a:spLocks noGrp="1"/>
          </p:cNvSpPr>
          <p:nvPr>
            <p:ph type="title"/>
          </p:nvPr>
        </p:nvSpPr>
        <p:spPr/>
        <p:txBody>
          <a:bodyPr/>
          <a:lstStyle/>
          <a:p>
            <a:r>
              <a:rPr lang="en-US" sz="2800" b="1" i="1">
                <a:solidFill>
                  <a:srgbClr val="ED008D"/>
                </a:solidFill>
                <a:latin typeface="Times New Roman" panose="02020603050405020304" pitchFamily="18" charset="0"/>
              </a:rPr>
              <a:t>Considering the motion of the body </a:t>
            </a:r>
            <a:br>
              <a:rPr lang="en-US" sz="2800" b="1" i="1">
                <a:solidFill>
                  <a:srgbClr val="ED008D"/>
                </a:solidFill>
                <a:latin typeface="Times New Roman" panose="02020603050405020304" pitchFamily="18" charset="0"/>
              </a:rPr>
            </a:br>
            <a:r>
              <a:rPr lang="en-US" sz="2800" b="1" i="1">
                <a:solidFill>
                  <a:srgbClr val="ED008D"/>
                </a:solidFill>
                <a:latin typeface="Times New Roman" panose="02020603050405020304" pitchFamily="18" charset="0"/>
              </a:rPr>
              <a:t>up the plane ( with friction)</a:t>
            </a:r>
            <a:endParaRPr lang="en-IN" sz="2800" dirty="0"/>
          </a:p>
        </p:txBody>
      </p:sp>
      <p:pic>
        <p:nvPicPr>
          <p:cNvPr id="3" name="Picture 2">
            <a:extLst>
              <a:ext uri="{FF2B5EF4-FFF2-40B4-BE49-F238E27FC236}">
                <a16:creationId xmlns:a16="http://schemas.microsoft.com/office/drawing/2014/main" id="{1B1348AE-6B22-4E24-9ECB-E6055AAE282A}"/>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345307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30B9D99-337C-423D-B539-E5BF5FD0521B}"/>
              </a:ext>
            </a:extLst>
          </p:cNvPr>
          <p:cNvSpPr>
            <a:spLocks noGrp="1"/>
          </p:cNvSpPr>
          <p:nvPr>
            <p:ph type="title"/>
          </p:nvPr>
        </p:nvSpPr>
        <p:spPr/>
        <p:txBody>
          <a:bodyPr/>
          <a:lstStyle/>
          <a:p>
            <a:r>
              <a:rPr lang="en-IN" b="1">
                <a:latin typeface="Times New Roman" panose="02020603050405020304" pitchFamily="18" charset="0"/>
                <a:cs typeface="Times New Roman" panose="02020603050405020304" pitchFamily="18" charset="0"/>
              </a:rPr>
              <a:t>Notes 1</a:t>
            </a:r>
            <a:endParaRPr lang="en-IN"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DB34962-FF4F-4159-B343-0E77157DDD11}"/>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334837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484900F-46D5-4F4C-8CE3-7603785AC860}"/>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Note 2</a:t>
            </a:r>
            <a:endParaRPr lang="en-IN"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6843D9A-DBE4-46FB-9CB0-6643A6893F40}"/>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669497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236529B-0E02-417F-94CC-17D6BE0BEE42}"/>
              </a:ext>
            </a:extLst>
          </p:cNvPr>
          <p:cNvSpPr>
            <a:spLocks noGrp="1"/>
          </p:cNvSpPr>
          <p:nvPr>
            <p:ph type="title"/>
          </p:nvPr>
        </p:nvSpPr>
        <p:spPr/>
        <p:txBody>
          <a:bodyPr/>
          <a:lstStyle/>
          <a:p>
            <a:r>
              <a:rPr lang="en-US" sz="2800" b="1" i="1">
                <a:latin typeface="Times New Roman" panose="02020603050405020304" pitchFamily="18" charset="0"/>
                <a:cs typeface="Times New Roman" panose="02020603050405020304" pitchFamily="18" charset="0"/>
              </a:rPr>
              <a:t>Considering the motion of the body down the plane</a:t>
            </a:r>
            <a:endParaRPr lang="en-IN" sz="28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E749DE01-D026-4B36-82F5-5E6073D94D16}"/>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284495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0F4B882-4EB2-4750-9841-E9C56F4B8789}"/>
              </a:ext>
            </a:extLst>
          </p:cNvPr>
          <p:cNvSpPr>
            <a:spLocks noGrp="1"/>
          </p:cNvSpPr>
          <p:nvPr>
            <p:ph type="title"/>
          </p:nvPr>
        </p:nvSpPr>
        <p:spPr/>
        <p:txBody>
          <a:bodyPr/>
          <a:lstStyle/>
          <a:p>
            <a:r>
              <a:rPr lang="en-US" sz="2800" b="1" i="1">
                <a:solidFill>
                  <a:prstClr val="black"/>
                </a:solidFill>
                <a:latin typeface="Times New Roman" panose="02020603050405020304" pitchFamily="18" charset="0"/>
                <a:cs typeface="Times New Roman" panose="02020603050405020304" pitchFamily="18" charset="0"/>
              </a:rPr>
              <a:t>Considering the motion of the body down the plane</a:t>
            </a:r>
            <a:endParaRPr lang="en-IN" dirty="0"/>
          </a:p>
        </p:txBody>
      </p:sp>
      <p:pic>
        <p:nvPicPr>
          <p:cNvPr id="3" name="Picture 2">
            <a:extLst>
              <a:ext uri="{FF2B5EF4-FFF2-40B4-BE49-F238E27FC236}">
                <a16:creationId xmlns:a16="http://schemas.microsoft.com/office/drawing/2014/main" id="{EBB72382-373D-4AAC-B2A6-3EEFBA77F5BF}"/>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168353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6C42485-24E0-47BD-B350-2B08DCC172E7}"/>
              </a:ext>
            </a:extLst>
          </p:cNvPr>
          <p:cNvSpPr>
            <a:spLocks noGrp="1"/>
          </p:cNvSpPr>
          <p:nvPr>
            <p:ph type="title"/>
          </p:nvPr>
        </p:nvSpPr>
        <p:spPr/>
        <p:txBody>
          <a:bodyPr/>
          <a:lstStyle/>
          <a:p>
            <a:endParaRPr lang="en-IN" dirty="0"/>
          </a:p>
        </p:txBody>
      </p:sp>
      <p:pic>
        <p:nvPicPr>
          <p:cNvPr id="3" name="Picture 2">
            <a:extLst>
              <a:ext uri="{FF2B5EF4-FFF2-40B4-BE49-F238E27FC236}">
                <a16:creationId xmlns:a16="http://schemas.microsoft.com/office/drawing/2014/main" id="{0A45CFA6-D06B-43B0-9B53-E01D7C96D48D}"/>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663384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4BD8EBE-8541-42DD-9808-010485873BBD}"/>
              </a:ext>
            </a:extLst>
          </p:cNvPr>
          <p:cNvSpPr>
            <a:spLocks noGrp="1"/>
          </p:cNvSpPr>
          <p:nvPr>
            <p:ph type="title"/>
          </p:nvPr>
        </p:nvSpPr>
        <p:spPr/>
        <p:txBody>
          <a:bodyPr/>
          <a:lstStyle/>
          <a:p>
            <a:r>
              <a:rPr lang="en-IN" b="1" i="1">
                <a:latin typeface="Times New Roman" panose="02020603050405020304" pitchFamily="18" charset="0"/>
                <a:cs typeface="Times New Roman" panose="02020603050405020304" pitchFamily="18" charset="0"/>
              </a:rPr>
              <a:t>Efficiency of Inclined Plane</a:t>
            </a:r>
            <a:endParaRPr lang="en-IN" i="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2BAF03E2-30A6-400B-B0F5-17B2286B184F}"/>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3331783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06E6ADF-44A1-4EC2-AE6E-E62ED4E1FFDE}"/>
              </a:ext>
            </a:extLst>
          </p:cNvPr>
          <p:cNvSpPr>
            <a:spLocks noGrp="1"/>
          </p:cNvSpPr>
          <p:nvPr>
            <p:ph type="title"/>
          </p:nvPr>
        </p:nvSpPr>
        <p:spPr/>
        <p:txBody>
          <a:bodyPr/>
          <a:lstStyle/>
          <a:p>
            <a:r>
              <a:rPr lang="en-US" sz="3200" b="1" i="1">
                <a:latin typeface="Times New Roman" panose="02020603050405020304" pitchFamily="18" charset="0"/>
                <a:cs typeface="Times New Roman" panose="02020603050405020304" pitchFamily="18" charset="0"/>
              </a:rPr>
              <a:t>For the motion of the body up the plane</a:t>
            </a:r>
            <a:endParaRPr lang="en-IN" sz="32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6652749-735A-49BC-BBF9-0A8D16DD8F5D}"/>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412509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B7D7D94-DFF2-4DE0-BB3B-4D1931DB01D0}"/>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Friction</a:t>
            </a:r>
            <a:endParaRPr lang="en-IN"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8E0E7E4-2EA2-423C-9270-9FAE9784E09D}"/>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79926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82D2C45-47ED-46B8-9678-9BAB547BFFFC}"/>
              </a:ext>
            </a:extLst>
          </p:cNvPr>
          <p:cNvSpPr>
            <a:spLocks noGrp="1"/>
          </p:cNvSpPr>
          <p:nvPr>
            <p:ph type="title"/>
          </p:nvPr>
        </p:nvSpPr>
        <p:spPr/>
        <p:txBody>
          <a:bodyPr/>
          <a:lstStyle/>
          <a:p>
            <a:r>
              <a:rPr lang="en-US" b="1">
                <a:latin typeface="Times New Roman" panose="02020603050405020304" pitchFamily="18" charset="0"/>
                <a:cs typeface="Times New Roman" panose="02020603050405020304" pitchFamily="18" charset="0"/>
              </a:rPr>
              <a:t>Notes</a:t>
            </a:r>
            <a:r>
              <a:rPr lang="en-US" b="1"/>
              <a:t> </a:t>
            </a:r>
            <a:endParaRPr lang="en-IN" dirty="0"/>
          </a:p>
        </p:txBody>
      </p:sp>
      <p:pic>
        <p:nvPicPr>
          <p:cNvPr id="3" name="Picture 2">
            <a:extLst>
              <a:ext uri="{FF2B5EF4-FFF2-40B4-BE49-F238E27FC236}">
                <a16:creationId xmlns:a16="http://schemas.microsoft.com/office/drawing/2014/main" id="{3F8714D8-5E29-4BC8-A6FD-80933286EADE}"/>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5268357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33730BC-E82A-4737-BB56-D4995C1CACEC}"/>
              </a:ext>
            </a:extLst>
          </p:cNvPr>
          <p:cNvSpPr>
            <a:spLocks noGrp="1"/>
          </p:cNvSpPr>
          <p:nvPr>
            <p:ph type="title"/>
          </p:nvPr>
        </p:nvSpPr>
        <p:spPr/>
        <p:txBody>
          <a:bodyPr/>
          <a:lstStyle/>
          <a:p>
            <a:r>
              <a:rPr lang="en-US" b="1"/>
              <a:t> </a:t>
            </a:r>
            <a:r>
              <a:rPr lang="en-US" b="1" i="1"/>
              <a:t>For the motion of the body </a:t>
            </a:r>
            <a:br>
              <a:rPr lang="en-US" b="1" i="1"/>
            </a:br>
            <a:r>
              <a:rPr lang="en-US" b="1" i="1"/>
              <a:t>down the plane</a:t>
            </a:r>
            <a:endParaRPr lang="en-IN" dirty="0"/>
          </a:p>
        </p:txBody>
      </p:sp>
      <p:pic>
        <p:nvPicPr>
          <p:cNvPr id="3" name="Picture 2">
            <a:extLst>
              <a:ext uri="{FF2B5EF4-FFF2-40B4-BE49-F238E27FC236}">
                <a16:creationId xmlns:a16="http://schemas.microsoft.com/office/drawing/2014/main" id="{E4181471-B419-4F7F-990E-88C18C053EDB}"/>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7271013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13549C4-E80B-4F84-BB8E-96F807E01EAF}"/>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Problem -I</a:t>
            </a:r>
            <a:endParaRPr lang="en-IN"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F6F9C649-CCF9-4354-85E6-6CCE3578A1E5}"/>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5111204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2798B73-3FE3-4D0C-A3AE-3926E4FAD205}"/>
              </a:ext>
            </a:extLst>
          </p:cNvPr>
          <p:cNvSpPr>
            <a:spLocks noGrp="1"/>
          </p:cNvSpPr>
          <p:nvPr>
            <p:ph type="title"/>
          </p:nvPr>
        </p:nvSpPr>
        <p:spPr/>
        <p:txBody>
          <a:bodyPr/>
          <a:lstStyle/>
          <a:p>
            <a:r>
              <a:rPr lang="en-US" sz="3600">
                <a:latin typeface="Times New Roman" panose="02020603050405020304" pitchFamily="18" charset="0"/>
                <a:cs typeface="Times New Roman" panose="02020603050405020304" pitchFamily="18" charset="0"/>
              </a:rPr>
              <a:t>Solution</a:t>
            </a:r>
            <a:endParaRPr lang="en-IN" sz="36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FD8102CF-80A2-4BC7-83DE-41708592E3B0}"/>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4365920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CFFFC2B-EBC0-4FA1-9E6E-A574929AD8AA}"/>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Solution</a:t>
            </a:r>
            <a:endParaRPr lang="en-IN" dirty="0"/>
          </a:p>
        </p:txBody>
      </p:sp>
      <p:pic>
        <p:nvPicPr>
          <p:cNvPr id="3" name="Picture 2">
            <a:extLst>
              <a:ext uri="{FF2B5EF4-FFF2-40B4-BE49-F238E27FC236}">
                <a16:creationId xmlns:a16="http://schemas.microsoft.com/office/drawing/2014/main" id="{77481865-0C74-4CB5-9120-C26894CEA07F}"/>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7787553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DD492F4-9627-4ED8-A548-AA07FB420461}"/>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Problem-2</a:t>
            </a:r>
            <a:endParaRPr lang="en-IN"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2C15B839-9849-477C-87DD-D490C982F6D7}"/>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3774613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8CC6B9F-7697-406E-9BE3-85C7071E2FC8}"/>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Solution</a:t>
            </a:r>
            <a:endParaRPr lang="en-IN"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E5D891C2-A2F6-4573-B458-31F514234F7E}"/>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6952025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001929A-05C0-47EB-943D-312DDAC5586D}"/>
              </a:ext>
            </a:extLst>
          </p:cNvPr>
          <p:cNvSpPr>
            <a:spLocks noGrp="1"/>
          </p:cNvSpPr>
          <p:nvPr>
            <p:ph type="title"/>
          </p:nvPr>
        </p:nvSpPr>
        <p:spPr/>
        <p:txBody>
          <a:bodyPr/>
          <a:lstStyle/>
          <a:p>
            <a:r>
              <a:rPr lang="en-US" sz="4000">
                <a:solidFill>
                  <a:prstClr val="black"/>
                </a:solidFill>
                <a:latin typeface="Times New Roman" panose="02020603050405020304" pitchFamily="18" charset="0"/>
                <a:cs typeface="Times New Roman" panose="02020603050405020304" pitchFamily="18" charset="0"/>
              </a:rPr>
              <a:t>Solution</a:t>
            </a:r>
            <a:endParaRPr lang="en-IN" dirty="0"/>
          </a:p>
        </p:txBody>
      </p:sp>
      <p:pic>
        <p:nvPicPr>
          <p:cNvPr id="3" name="Picture 2">
            <a:extLst>
              <a:ext uri="{FF2B5EF4-FFF2-40B4-BE49-F238E27FC236}">
                <a16:creationId xmlns:a16="http://schemas.microsoft.com/office/drawing/2014/main" id="{269EC51B-BE37-4FFF-BEED-65FD09F5A305}"/>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1258404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1D9AB49-855E-49FC-AF1E-69A7EF1BE9AC}"/>
              </a:ext>
            </a:extLst>
          </p:cNvPr>
          <p:cNvSpPr>
            <a:spLocks noGrp="1"/>
          </p:cNvSpPr>
          <p:nvPr>
            <p:ph type="title"/>
          </p:nvPr>
        </p:nvSpPr>
        <p:spPr/>
        <p:txBody>
          <a:bodyPr/>
          <a:lstStyle/>
          <a:p>
            <a:r>
              <a:rPr lang="en-IN" b="1">
                <a:latin typeface="Times New Roman" panose="02020603050405020304" pitchFamily="18" charset="0"/>
                <a:cs typeface="Times New Roman" panose="02020603050405020304" pitchFamily="18" charset="0"/>
              </a:rPr>
              <a:t>Screw Friction</a:t>
            </a:r>
            <a:endParaRPr lang="en-IN"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6756E725-82EA-4562-B0C8-2DBE42AAAF44}"/>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6442057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7D97BC2-B76B-490F-B961-FD0FC2ECB3C7}"/>
              </a:ext>
            </a:extLst>
          </p:cNvPr>
          <p:cNvSpPr>
            <a:spLocks noGrp="1"/>
          </p:cNvSpPr>
          <p:nvPr>
            <p:ph type="title"/>
          </p:nvPr>
        </p:nvSpPr>
        <p:spPr/>
        <p:txBody>
          <a:bodyPr/>
          <a:lstStyle/>
          <a:p>
            <a:r>
              <a:rPr lang="en-IN" b="1">
                <a:solidFill>
                  <a:prstClr val="black"/>
                </a:solidFill>
                <a:latin typeface="Times New Roman" panose="02020603050405020304" pitchFamily="18" charset="0"/>
                <a:cs typeface="Times New Roman" panose="02020603050405020304" pitchFamily="18" charset="0"/>
              </a:rPr>
              <a:t>Screw Friction</a:t>
            </a:r>
            <a:endParaRPr lang="en-IN" dirty="0"/>
          </a:p>
        </p:txBody>
      </p:sp>
      <p:pic>
        <p:nvPicPr>
          <p:cNvPr id="3" name="Picture 2">
            <a:extLst>
              <a:ext uri="{FF2B5EF4-FFF2-40B4-BE49-F238E27FC236}">
                <a16:creationId xmlns:a16="http://schemas.microsoft.com/office/drawing/2014/main" id="{DC26C4D6-0FA9-479D-AFAA-62780581F799}"/>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509121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1E9C778-CAEC-4789-AAD4-E24AC9C0EDCE}"/>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Friction</a:t>
            </a:r>
            <a:endParaRPr lang="en-IN" dirty="0"/>
          </a:p>
        </p:txBody>
      </p:sp>
      <p:pic>
        <p:nvPicPr>
          <p:cNvPr id="3" name="Picture 2">
            <a:extLst>
              <a:ext uri="{FF2B5EF4-FFF2-40B4-BE49-F238E27FC236}">
                <a16:creationId xmlns:a16="http://schemas.microsoft.com/office/drawing/2014/main" id="{66EBA276-614F-4B7E-AD4F-F76D5BD8082A}"/>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1949981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235B113-63FB-4FAB-9EA4-E713D78C8A1E}"/>
              </a:ext>
            </a:extLst>
          </p:cNvPr>
          <p:cNvSpPr>
            <a:spLocks noGrp="1"/>
          </p:cNvSpPr>
          <p:nvPr>
            <p:ph type="title"/>
          </p:nvPr>
        </p:nvSpPr>
        <p:spPr/>
        <p:txBody>
          <a:bodyPr/>
          <a:lstStyle/>
          <a:p>
            <a:r>
              <a:rPr lang="en-IN" b="1">
                <a:solidFill>
                  <a:prstClr val="black"/>
                </a:solidFill>
                <a:latin typeface="Times New Roman" panose="02020603050405020304" pitchFamily="18" charset="0"/>
                <a:cs typeface="Times New Roman" panose="02020603050405020304" pitchFamily="18" charset="0"/>
              </a:rPr>
              <a:t>Screw Friction</a:t>
            </a:r>
            <a:endParaRPr lang="en-IN" dirty="0"/>
          </a:p>
        </p:txBody>
      </p:sp>
      <p:pic>
        <p:nvPicPr>
          <p:cNvPr id="3" name="Picture 2">
            <a:extLst>
              <a:ext uri="{FF2B5EF4-FFF2-40B4-BE49-F238E27FC236}">
                <a16:creationId xmlns:a16="http://schemas.microsoft.com/office/drawing/2014/main" id="{835C7250-2B4D-4060-ACB3-0EAEED7BB6E3}"/>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5672171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C792FDF-AF6A-4823-963C-C5D68ECB3269}"/>
              </a:ext>
            </a:extLst>
          </p:cNvPr>
          <p:cNvSpPr>
            <a:spLocks noGrp="1"/>
          </p:cNvSpPr>
          <p:nvPr>
            <p:ph type="title"/>
          </p:nvPr>
        </p:nvSpPr>
        <p:spPr/>
        <p:txBody>
          <a:bodyPr/>
          <a:lstStyle/>
          <a:p>
            <a:r>
              <a:rPr lang="en-IN" b="1">
                <a:solidFill>
                  <a:prstClr val="black"/>
                </a:solidFill>
                <a:latin typeface="Times New Roman" panose="02020603050405020304" pitchFamily="18" charset="0"/>
                <a:cs typeface="Times New Roman" panose="02020603050405020304" pitchFamily="18" charset="0"/>
              </a:rPr>
              <a:t>Screw Friction</a:t>
            </a:r>
            <a:endParaRPr lang="en-IN" dirty="0"/>
          </a:p>
        </p:txBody>
      </p:sp>
      <p:pic>
        <p:nvPicPr>
          <p:cNvPr id="3" name="Picture 2">
            <a:extLst>
              <a:ext uri="{FF2B5EF4-FFF2-40B4-BE49-F238E27FC236}">
                <a16:creationId xmlns:a16="http://schemas.microsoft.com/office/drawing/2014/main" id="{0F4BD1A7-F924-4992-9FDB-58A5373DF2B1}"/>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5028298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901582E-6CD6-4B83-88F0-7CB83B7C1FDF}"/>
              </a:ext>
            </a:extLst>
          </p:cNvPr>
          <p:cNvSpPr>
            <a:spLocks noGrp="1"/>
          </p:cNvSpPr>
          <p:nvPr>
            <p:ph type="title"/>
          </p:nvPr>
        </p:nvSpPr>
        <p:spPr/>
        <p:txBody>
          <a:bodyPr/>
          <a:lstStyle/>
          <a:p>
            <a:r>
              <a:rPr lang="en-IN" b="1">
                <a:solidFill>
                  <a:prstClr val="black"/>
                </a:solidFill>
                <a:latin typeface="Times New Roman" panose="02020603050405020304" pitchFamily="18" charset="0"/>
                <a:cs typeface="Times New Roman" panose="02020603050405020304" pitchFamily="18" charset="0"/>
              </a:rPr>
              <a:t>Screw Friction</a:t>
            </a:r>
            <a:endParaRPr lang="en-IN" dirty="0"/>
          </a:p>
        </p:txBody>
      </p:sp>
      <p:pic>
        <p:nvPicPr>
          <p:cNvPr id="3" name="Picture 2">
            <a:extLst>
              <a:ext uri="{FF2B5EF4-FFF2-40B4-BE49-F238E27FC236}">
                <a16:creationId xmlns:a16="http://schemas.microsoft.com/office/drawing/2014/main" id="{9E218897-BA8A-4A37-9AEA-D520A0C29C17}"/>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4756525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8B93612-0253-49F6-BDA3-426ADEC278AD}"/>
              </a:ext>
            </a:extLst>
          </p:cNvPr>
          <p:cNvSpPr>
            <a:spLocks noGrp="1"/>
          </p:cNvSpPr>
          <p:nvPr>
            <p:ph type="title"/>
          </p:nvPr>
        </p:nvSpPr>
        <p:spPr/>
        <p:txBody>
          <a:bodyPr/>
          <a:lstStyle/>
          <a:p>
            <a:r>
              <a:rPr lang="en-IN" b="1">
                <a:solidFill>
                  <a:srgbClr val="005AAB"/>
                </a:solidFill>
                <a:latin typeface="Times New Roman" panose="02020603050405020304" pitchFamily="18" charset="0"/>
                <a:cs typeface="Times New Roman" panose="02020603050405020304" pitchFamily="18" charset="0"/>
              </a:rPr>
              <a:t>Screw Jack</a:t>
            </a:r>
            <a:endParaRPr lang="en-IN"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D09C72A-810D-406F-A9AC-551E6BDD9F45}"/>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978627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56A5055-AA2E-48A8-A994-7FF468CDBF0F}"/>
              </a:ext>
            </a:extLst>
          </p:cNvPr>
          <p:cNvSpPr>
            <a:spLocks noGrp="1"/>
          </p:cNvSpPr>
          <p:nvPr>
            <p:ph type="title"/>
          </p:nvPr>
        </p:nvSpPr>
        <p:spPr/>
        <p:txBody>
          <a:bodyPr/>
          <a:lstStyle/>
          <a:p>
            <a:r>
              <a:rPr lang="en-US" sz="2800" b="1">
                <a:latin typeface="Times New Roman" panose="02020603050405020304" pitchFamily="18" charset="0"/>
                <a:cs typeface="Times New Roman" panose="02020603050405020304" pitchFamily="18" charset="0"/>
              </a:rPr>
              <a:t>Torque Required to Lift the Load by a Screw Jack</a:t>
            </a:r>
            <a:endParaRPr lang="en-IN" sz="28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6DDA83A4-3EBE-48DE-A276-F65700870A88}"/>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8149075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37D05BF-561E-47D1-BE2A-A05E5B79EE51}"/>
              </a:ext>
            </a:extLst>
          </p:cNvPr>
          <p:cNvSpPr>
            <a:spLocks noGrp="1"/>
          </p:cNvSpPr>
          <p:nvPr>
            <p:ph type="title"/>
          </p:nvPr>
        </p:nvSpPr>
        <p:spPr/>
        <p:txBody>
          <a:bodyPr/>
          <a:lstStyle/>
          <a:p>
            <a:r>
              <a:rPr lang="en-IN" b="1">
                <a:solidFill>
                  <a:srgbClr val="005AAB"/>
                </a:solidFill>
                <a:latin typeface="Times New Roman" panose="02020603050405020304" pitchFamily="18" charset="0"/>
                <a:cs typeface="Times New Roman" panose="02020603050405020304" pitchFamily="18" charset="0"/>
              </a:rPr>
              <a:t>Screw Jack</a:t>
            </a:r>
            <a:endParaRPr lang="en-IN" dirty="0"/>
          </a:p>
        </p:txBody>
      </p:sp>
      <p:pic>
        <p:nvPicPr>
          <p:cNvPr id="3" name="Picture 2">
            <a:extLst>
              <a:ext uri="{FF2B5EF4-FFF2-40B4-BE49-F238E27FC236}">
                <a16:creationId xmlns:a16="http://schemas.microsoft.com/office/drawing/2014/main" id="{F83C7663-B771-466D-B670-F16204887F3F}"/>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6690381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91346DF-7E1F-425B-A782-3DB0FDD00678}"/>
              </a:ext>
            </a:extLst>
          </p:cNvPr>
          <p:cNvSpPr>
            <a:spLocks noGrp="1"/>
          </p:cNvSpPr>
          <p:nvPr>
            <p:ph type="title"/>
          </p:nvPr>
        </p:nvSpPr>
        <p:spPr/>
        <p:txBody>
          <a:bodyPr/>
          <a:lstStyle/>
          <a:p>
            <a:r>
              <a:rPr lang="en-IN" b="1">
                <a:solidFill>
                  <a:srgbClr val="005AAB"/>
                </a:solidFill>
                <a:latin typeface="Times New Roman" panose="02020603050405020304" pitchFamily="18" charset="0"/>
                <a:cs typeface="Times New Roman" panose="02020603050405020304" pitchFamily="18" charset="0"/>
              </a:rPr>
              <a:t>Screw Jack</a:t>
            </a:r>
            <a:endParaRPr lang="en-IN" dirty="0"/>
          </a:p>
        </p:txBody>
      </p:sp>
      <p:pic>
        <p:nvPicPr>
          <p:cNvPr id="3" name="Picture 2">
            <a:extLst>
              <a:ext uri="{FF2B5EF4-FFF2-40B4-BE49-F238E27FC236}">
                <a16:creationId xmlns:a16="http://schemas.microsoft.com/office/drawing/2014/main" id="{D875E3E4-61D5-401B-AD5D-64349BE444F1}"/>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3727247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771FB1C-698A-4DBD-90DF-423207FB06C0}"/>
              </a:ext>
            </a:extLst>
          </p:cNvPr>
          <p:cNvSpPr>
            <a:spLocks noGrp="1"/>
          </p:cNvSpPr>
          <p:nvPr>
            <p:ph type="title"/>
          </p:nvPr>
        </p:nvSpPr>
        <p:spPr/>
        <p:txBody>
          <a:bodyPr/>
          <a:lstStyle/>
          <a:p>
            <a:r>
              <a:rPr lang="en-IN" b="1">
                <a:solidFill>
                  <a:srgbClr val="005AAB"/>
                </a:solidFill>
                <a:latin typeface="Times New Roman" panose="02020603050405020304" pitchFamily="18" charset="0"/>
                <a:cs typeface="Times New Roman" panose="02020603050405020304" pitchFamily="18" charset="0"/>
              </a:rPr>
              <a:t>Screw Jack</a:t>
            </a:r>
            <a:endParaRPr lang="en-IN" dirty="0"/>
          </a:p>
        </p:txBody>
      </p:sp>
      <p:pic>
        <p:nvPicPr>
          <p:cNvPr id="3" name="Picture 2">
            <a:extLst>
              <a:ext uri="{FF2B5EF4-FFF2-40B4-BE49-F238E27FC236}">
                <a16:creationId xmlns:a16="http://schemas.microsoft.com/office/drawing/2014/main" id="{DB3D9990-D13E-4767-B063-3BF6599D4586}"/>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9947493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C4CCC28-93DA-43C5-8B24-9D7618B2DBED}"/>
              </a:ext>
            </a:extLst>
          </p:cNvPr>
          <p:cNvSpPr>
            <a:spLocks noGrp="1"/>
          </p:cNvSpPr>
          <p:nvPr>
            <p:ph type="title"/>
          </p:nvPr>
        </p:nvSpPr>
        <p:spPr/>
        <p:txBody>
          <a:bodyPr/>
          <a:lstStyle/>
          <a:p>
            <a:r>
              <a:rPr lang="en-IN" b="1">
                <a:solidFill>
                  <a:srgbClr val="005AAB"/>
                </a:solidFill>
                <a:latin typeface="Times New Roman" panose="02020603050405020304" pitchFamily="18" charset="0"/>
                <a:cs typeface="Times New Roman" panose="02020603050405020304" pitchFamily="18" charset="0"/>
              </a:rPr>
              <a:t>Screw Jack</a:t>
            </a:r>
            <a:endParaRPr lang="en-IN" dirty="0"/>
          </a:p>
        </p:txBody>
      </p:sp>
      <p:pic>
        <p:nvPicPr>
          <p:cNvPr id="3" name="Picture 2">
            <a:extLst>
              <a:ext uri="{FF2B5EF4-FFF2-40B4-BE49-F238E27FC236}">
                <a16:creationId xmlns:a16="http://schemas.microsoft.com/office/drawing/2014/main" id="{37A3E2C9-1F92-4E9F-8437-283704EB1EAC}"/>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84372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817E8E2-08F6-467B-9115-D28FE8D53270}"/>
              </a:ext>
            </a:extLst>
          </p:cNvPr>
          <p:cNvSpPr>
            <a:spLocks noGrp="1"/>
          </p:cNvSpPr>
          <p:nvPr>
            <p:ph type="title"/>
          </p:nvPr>
        </p:nvSpPr>
        <p:spPr/>
        <p:txBody>
          <a:bodyPr/>
          <a:lstStyle/>
          <a:p>
            <a:r>
              <a:rPr lang="en-US"/>
              <a:t> </a:t>
            </a:r>
            <a:endParaRPr lang="en-IN" dirty="0"/>
          </a:p>
        </p:txBody>
      </p:sp>
      <p:pic>
        <p:nvPicPr>
          <p:cNvPr id="3" name="Picture 2">
            <a:extLst>
              <a:ext uri="{FF2B5EF4-FFF2-40B4-BE49-F238E27FC236}">
                <a16:creationId xmlns:a16="http://schemas.microsoft.com/office/drawing/2014/main" id="{5A7B36D8-38CC-42EE-A42F-45FCCAC9B247}"/>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067900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7805729-494F-4398-BC1B-4AA9EE164B97}"/>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Friction</a:t>
            </a:r>
            <a:endParaRPr lang="en-IN" dirty="0"/>
          </a:p>
        </p:txBody>
      </p:sp>
      <p:pic>
        <p:nvPicPr>
          <p:cNvPr id="3" name="Picture 2">
            <a:extLst>
              <a:ext uri="{FF2B5EF4-FFF2-40B4-BE49-F238E27FC236}">
                <a16:creationId xmlns:a16="http://schemas.microsoft.com/office/drawing/2014/main" id="{4D171EAA-8A8F-456D-974F-3AD917E6C044}"/>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0150575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E09B0C5-68DD-4B7A-8EC6-5EF096711FA7}"/>
              </a:ext>
            </a:extLst>
          </p:cNvPr>
          <p:cNvSpPr>
            <a:spLocks noGrp="1"/>
          </p:cNvSpPr>
          <p:nvPr>
            <p:ph type="title"/>
          </p:nvPr>
        </p:nvSpPr>
        <p:spPr/>
        <p:txBody>
          <a:bodyPr/>
          <a:lstStyle/>
          <a:p>
            <a:r>
              <a:rPr lang="en-IN" b="1">
                <a:solidFill>
                  <a:srgbClr val="005AAB"/>
                </a:solidFill>
                <a:latin typeface="Times New Roman" panose="02020603050405020304" pitchFamily="18" charset="0"/>
                <a:cs typeface="Times New Roman" panose="02020603050405020304" pitchFamily="18" charset="0"/>
              </a:rPr>
              <a:t>Screw Jack</a:t>
            </a:r>
            <a:endParaRPr lang="en-IN" dirty="0"/>
          </a:p>
        </p:txBody>
      </p:sp>
      <p:pic>
        <p:nvPicPr>
          <p:cNvPr id="3" name="Picture 2">
            <a:extLst>
              <a:ext uri="{FF2B5EF4-FFF2-40B4-BE49-F238E27FC236}">
                <a16:creationId xmlns:a16="http://schemas.microsoft.com/office/drawing/2014/main" id="{F01A7314-8632-413E-BEC5-5D51AECE59BF}"/>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3377350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532D404-2F4E-471B-8D90-CFBB4D4D9368}"/>
              </a:ext>
            </a:extLst>
          </p:cNvPr>
          <p:cNvSpPr>
            <a:spLocks noGrp="1"/>
          </p:cNvSpPr>
          <p:nvPr>
            <p:ph type="title"/>
          </p:nvPr>
        </p:nvSpPr>
        <p:spPr/>
        <p:txBody>
          <a:bodyPr/>
          <a:lstStyle/>
          <a:p>
            <a:r>
              <a:rPr lang="en-IN" b="1">
                <a:solidFill>
                  <a:srgbClr val="005AAB"/>
                </a:solidFill>
                <a:latin typeface="Times New Roman" panose="02020603050405020304" pitchFamily="18" charset="0"/>
                <a:cs typeface="Times New Roman" panose="02020603050405020304" pitchFamily="18" charset="0"/>
              </a:rPr>
              <a:t>Screw Jack</a:t>
            </a:r>
            <a:endParaRPr lang="en-IN" dirty="0"/>
          </a:p>
        </p:txBody>
      </p:sp>
      <p:pic>
        <p:nvPicPr>
          <p:cNvPr id="3" name="Picture 2">
            <a:extLst>
              <a:ext uri="{FF2B5EF4-FFF2-40B4-BE49-F238E27FC236}">
                <a16:creationId xmlns:a16="http://schemas.microsoft.com/office/drawing/2014/main" id="{3E7DFEE7-A2C9-4A20-8AA6-A9F13F66587E}"/>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8395695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DB83086-FC95-4F49-AF46-0C72F4E2DF93}"/>
              </a:ext>
            </a:extLst>
          </p:cNvPr>
          <p:cNvSpPr>
            <a:spLocks noGrp="1"/>
          </p:cNvSpPr>
          <p:nvPr>
            <p:ph type="title"/>
          </p:nvPr>
        </p:nvSpPr>
        <p:spPr/>
        <p:txBody>
          <a:bodyPr/>
          <a:lstStyle/>
          <a:p>
            <a:pPr lvl="0" algn="just">
              <a:spcBef>
                <a:spcPct val="20000"/>
              </a:spcBef>
            </a:pPr>
            <a:r>
              <a:rPr lang="en-US" sz="2000" i="1">
                <a:solidFill>
                  <a:prstClr val="black"/>
                </a:solidFill>
                <a:latin typeface="Times New Roman" panose="02020603050405020304" pitchFamily="18" charset="0"/>
                <a:ea typeface="+mn-ea"/>
                <a:cs typeface="Times New Roman" panose="02020603050405020304" pitchFamily="18" charset="0"/>
              </a:rPr>
              <a:t>An electric motor driven power screw moves a nut in a horizontal plane against a force of 75 kN at a speed of 300 mm/min. The screw has a single square thread of 6 mm pitch on a major diameter of 40 mm. The coefficient of friction at the screw threads is 0.1</a:t>
            </a:r>
            <a:r>
              <a:rPr lang="en-US" sz="2000">
                <a:solidFill>
                  <a:prstClr val="black"/>
                </a:solidFill>
                <a:latin typeface="Times New Roman" panose="02020603050405020304" pitchFamily="18" charset="0"/>
                <a:ea typeface="+mn-ea"/>
                <a:cs typeface="Times New Roman" panose="02020603050405020304" pitchFamily="18" charset="0"/>
              </a:rPr>
              <a:t>. </a:t>
            </a:r>
            <a:r>
              <a:rPr lang="en-US" sz="2000" i="1">
                <a:solidFill>
                  <a:prstClr val="black"/>
                </a:solidFill>
                <a:latin typeface="Times New Roman" panose="02020603050405020304" pitchFamily="18" charset="0"/>
                <a:ea typeface="+mn-ea"/>
                <a:cs typeface="Times New Roman" panose="02020603050405020304" pitchFamily="18" charset="0"/>
              </a:rPr>
              <a:t>Estimate </a:t>
            </a:r>
            <a:r>
              <a:rPr lang="en-IN" sz="2000" i="1">
                <a:solidFill>
                  <a:prstClr val="black"/>
                </a:solidFill>
                <a:latin typeface="Times New Roman" panose="02020603050405020304" pitchFamily="18" charset="0"/>
                <a:ea typeface="+mn-ea"/>
                <a:cs typeface="Times New Roman" panose="02020603050405020304" pitchFamily="18" charset="0"/>
              </a:rPr>
              <a:t>power of the motor.</a:t>
            </a:r>
            <a:endParaRPr lang="en-IN"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EF7680B6-E680-487F-A4C7-2ACDEE805AC6}"/>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0230611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E908408-8CB4-4B0E-9553-E471BE3EBB83}"/>
              </a:ext>
            </a:extLst>
          </p:cNvPr>
          <p:cNvSpPr>
            <a:spLocks noGrp="1"/>
          </p:cNvSpPr>
          <p:nvPr>
            <p:ph type="title"/>
          </p:nvPr>
        </p:nvSpPr>
        <p:spPr/>
        <p:txBody>
          <a:bodyPr/>
          <a:lstStyle/>
          <a:p>
            <a:r>
              <a:rPr lang="en-US" sz="2800" b="1">
                <a:solidFill>
                  <a:srgbClr val="005AAB"/>
                </a:solidFill>
                <a:latin typeface="Times New Roman" panose="02020603050405020304" pitchFamily="18" charset="0"/>
                <a:cs typeface="Times New Roman" panose="02020603050405020304" pitchFamily="18" charset="0"/>
              </a:rPr>
              <a:t>Torque Required to Lower the Load by a Screw Jack</a:t>
            </a:r>
            <a:endParaRPr lang="en-IN" sz="28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CFC4F19C-4B06-4EB4-A85A-F6E4282F988B}"/>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8971419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ECF17BA-15AC-47BA-8739-42B93C3A5B0E}"/>
              </a:ext>
            </a:extLst>
          </p:cNvPr>
          <p:cNvSpPr>
            <a:spLocks noGrp="1"/>
          </p:cNvSpPr>
          <p:nvPr>
            <p:ph type="title"/>
          </p:nvPr>
        </p:nvSpPr>
        <p:spPr/>
        <p:txBody>
          <a:bodyPr/>
          <a:lstStyle/>
          <a:p>
            <a:r>
              <a:rPr lang="en-US" sz="2500" b="1">
                <a:solidFill>
                  <a:srgbClr val="005AAB"/>
                </a:solidFill>
                <a:latin typeface="Times New Roman" panose="02020603050405020304" pitchFamily="18" charset="0"/>
                <a:cs typeface="Times New Roman" panose="02020603050405020304" pitchFamily="18" charset="0"/>
              </a:rPr>
              <a:t>Torque Required to Lower the Load by a Screw Jack</a:t>
            </a:r>
            <a:endParaRPr lang="en-IN" dirty="0"/>
          </a:p>
        </p:txBody>
      </p:sp>
      <p:pic>
        <p:nvPicPr>
          <p:cNvPr id="3" name="Picture 2">
            <a:extLst>
              <a:ext uri="{FF2B5EF4-FFF2-40B4-BE49-F238E27FC236}">
                <a16:creationId xmlns:a16="http://schemas.microsoft.com/office/drawing/2014/main" id="{DB97B2A5-24E0-40DA-A804-B4F372D8C165}"/>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6693630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60E1CA6-44B9-415B-875A-CD77D1D69C8C}"/>
              </a:ext>
            </a:extLst>
          </p:cNvPr>
          <p:cNvSpPr>
            <a:spLocks noGrp="1"/>
          </p:cNvSpPr>
          <p:nvPr>
            <p:ph type="title"/>
          </p:nvPr>
        </p:nvSpPr>
        <p:spPr/>
        <p:txBody>
          <a:bodyPr/>
          <a:lstStyle/>
          <a:p>
            <a:endParaRPr lang="en-IN"/>
          </a:p>
        </p:txBody>
      </p:sp>
      <p:pic>
        <p:nvPicPr>
          <p:cNvPr id="3" name="Picture 2">
            <a:extLst>
              <a:ext uri="{FF2B5EF4-FFF2-40B4-BE49-F238E27FC236}">
                <a16:creationId xmlns:a16="http://schemas.microsoft.com/office/drawing/2014/main" id="{8713EE00-C47A-4620-9799-019A2F8C860D}"/>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6395669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1A1AB7B-1F32-4F68-9EED-113175FFB4F6}"/>
              </a:ext>
            </a:extLst>
          </p:cNvPr>
          <p:cNvSpPr>
            <a:spLocks noGrp="1"/>
          </p:cNvSpPr>
          <p:nvPr>
            <p:ph type="title"/>
          </p:nvPr>
        </p:nvSpPr>
        <p:spPr/>
        <p:txBody>
          <a:bodyPr/>
          <a:lstStyle/>
          <a:p>
            <a:endParaRPr lang="en-IN" dirty="0"/>
          </a:p>
        </p:txBody>
      </p:sp>
      <p:pic>
        <p:nvPicPr>
          <p:cNvPr id="3" name="Picture 2">
            <a:extLst>
              <a:ext uri="{FF2B5EF4-FFF2-40B4-BE49-F238E27FC236}">
                <a16:creationId xmlns:a16="http://schemas.microsoft.com/office/drawing/2014/main" id="{A8BC99DB-EEC9-4CC5-A777-FCA96A50CE53}"/>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9574215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A826B80-674B-4920-ABE6-EBDD9420976A}"/>
              </a:ext>
            </a:extLst>
          </p:cNvPr>
          <p:cNvSpPr>
            <a:spLocks noGrp="1"/>
          </p:cNvSpPr>
          <p:nvPr>
            <p:ph type="title"/>
          </p:nvPr>
        </p:nvSpPr>
        <p:spPr/>
        <p:txBody>
          <a:bodyPr/>
          <a:lstStyle/>
          <a:p>
            <a:r>
              <a:rPr lang="en-US" b="1">
                <a:latin typeface="Times New Roman" panose="02020603050405020304" pitchFamily="18" charset="0"/>
                <a:cs typeface="Times New Roman" panose="02020603050405020304" pitchFamily="18" charset="0"/>
              </a:rPr>
              <a:t>Efficiency of a Screw Jack</a:t>
            </a:r>
            <a:endParaRPr lang="en-IN"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F869161-93AA-493D-898A-C3F85021616D}"/>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6806285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5D66102-613C-4BFC-86EE-D498642C8437}"/>
              </a:ext>
            </a:extLst>
          </p:cNvPr>
          <p:cNvSpPr>
            <a:spLocks noGrp="1"/>
          </p:cNvSpPr>
          <p:nvPr>
            <p:ph type="title"/>
          </p:nvPr>
        </p:nvSpPr>
        <p:spPr/>
        <p:txBody>
          <a:bodyPr/>
          <a:lstStyle/>
          <a:p>
            <a:r>
              <a:rPr lang="en-US" b="1">
                <a:solidFill>
                  <a:prstClr val="black"/>
                </a:solidFill>
                <a:latin typeface="Times New Roman" panose="02020603050405020304" pitchFamily="18" charset="0"/>
                <a:cs typeface="Times New Roman" panose="02020603050405020304" pitchFamily="18" charset="0"/>
              </a:rPr>
              <a:t>Efficiency of a Screw Jack</a:t>
            </a:r>
            <a:endParaRPr lang="en-IN" dirty="0"/>
          </a:p>
        </p:txBody>
      </p:sp>
      <p:pic>
        <p:nvPicPr>
          <p:cNvPr id="3" name="Picture 2">
            <a:extLst>
              <a:ext uri="{FF2B5EF4-FFF2-40B4-BE49-F238E27FC236}">
                <a16:creationId xmlns:a16="http://schemas.microsoft.com/office/drawing/2014/main" id="{DC3F97E8-FA44-407F-83D8-926A686B0306}"/>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6406793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669434E-DE85-49E8-BCB3-8E252E02FCD2}"/>
              </a:ext>
            </a:extLst>
          </p:cNvPr>
          <p:cNvSpPr>
            <a:spLocks noGrp="1"/>
          </p:cNvSpPr>
          <p:nvPr>
            <p:ph type="title"/>
          </p:nvPr>
        </p:nvSpPr>
        <p:spPr/>
        <p:txBody>
          <a:bodyPr/>
          <a:lstStyle/>
          <a:p>
            <a:r>
              <a:rPr lang="en-US" b="1">
                <a:solidFill>
                  <a:prstClr val="black"/>
                </a:solidFill>
                <a:latin typeface="Times New Roman" panose="02020603050405020304" pitchFamily="18" charset="0"/>
                <a:cs typeface="Times New Roman" panose="02020603050405020304" pitchFamily="18" charset="0"/>
              </a:rPr>
              <a:t>Efficiency of a Screw Jack</a:t>
            </a:r>
            <a:endParaRPr lang="en-IN" dirty="0"/>
          </a:p>
        </p:txBody>
      </p:sp>
      <p:pic>
        <p:nvPicPr>
          <p:cNvPr id="3" name="Picture 2">
            <a:extLst>
              <a:ext uri="{FF2B5EF4-FFF2-40B4-BE49-F238E27FC236}">
                <a16:creationId xmlns:a16="http://schemas.microsoft.com/office/drawing/2014/main" id="{9EE37CF2-ECC3-4F63-B0D3-DC469A08DD7B}"/>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251341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F809AEE-80C4-415B-BE57-433776C5E170}"/>
              </a:ext>
            </a:extLst>
          </p:cNvPr>
          <p:cNvSpPr>
            <a:spLocks noGrp="1"/>
          </p:cNvSpPr>
          <p:nvPr>
            <p:ph type="title"/>
          </p:nvPr>
        </p:nvSpPr>
        <p:spPr/>
        <p:txBody>
          <a:bodyPr/>
          <a:lstStyle/>
          <a:p>
            <a:r>
              <a:rPr lang="en-IN">
                <a:solidFill>
                  <a:srgbClr val="231F20"/>
                </a:solidFill>
                <a:latin typeface="Times New Roman" panose="02020603050405020304" pitchFamily="18" charset="0"/>
              </a:rPr>
              <a:t>Limiting angle of friction.</a:t>
            </a:r>
            <a:endParaRPr lang="en-IN" dirty="0"/>
          </a:p>
        </p:txBody>
      </p:sp>
      <p:pic>
        <p:nvPicPr>
          <p:cNvPr id="3" name="Picture 2">
            <a:extLst>
              <a:ext uri="{FF2B5EF4-FFF2-40B4-BE49-F238E27FC236}">
                <a16:creationId xmlns:a16="http://schemas.microsoft.com/office/drawing/2014/main" id="{598FA83D-AEEB-48E0-ACC3-C36D29A3FBC3}"/>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6050389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C79C3C3-8844-4FCF-9073-40D0577ACBC0}"/>
              </a:ext>
            </a:extLst>
          </p:cNvPr>
          <p:cNvSpPr>
            <a:spLocks noGrp="1"/>
          </p:cNvSpPr>
          <p:nvPr>
            <p:ph type="title"/>
          </p:nvPr>
        </p:nvSpPr>
        <p:spPr/>
        <p:txBody>
          <a:bodyPr/>
          <a:lstStyle/>
          <a:p>
            <a:r>
              <a:rPr lang="en-US" sz="1800" b="1">
                <a:solidFill>
                  <a:srgbClr val="005AAB"/>
                </a:solidFill>
                <a:latin typeface="Arial" panose="020B0604020202020204" pitchFamily="34" charset="0"/>
              </a:rPr>
              <a:t>Maximum Efficiency of a Screw Jack</a:t>
            </a:r>
            <a:endParaRPr lang="en-IN" sz="1800" dirty="0"/>
          </a:p>
        </p:txBody>
      </p:sp>
      <p:pic>
        <p:nvPicPr>
          <p:cNvPr id="3" name="Picture 2">
            <a:extLst>
              <a:ext uri="{FF2B5EF4-FFF2-40B4-BE49-F238E27FC236}">
                <a16:creationId xmlns:a16="http://schemas.microsoft.com/office/drawing/2014/main" id="{E1B09C7E-60EE-40C6-9C87-19322EE5D40B}"/>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6263128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8829878-9DD7-4D41-9FA1-A2DD7A1A78CD}"/>
              </a:ext>
            </a:extLst>
          </p:cNvPr>
          <p:cNvSpPr>
            <a:spLocks noGrp="1"/>
          </p:cNvSpPr>
          <p:nvPr>
            <p:ph type="title"/>
          </p:nvPr>
        </p:nvSpPr>
        <p:spPr/>
        <p:txBody>
          <a:bodyPr/>
          <a:lstStyle/>
          <a:p>
            <a:endParaRPr lang="en-IN"/>
          </a:p>
        </p:txBody>
      </p:sp>
      <p:pic>
        <p:nvPicPr>
          <p:cNvPr id="3" name="Picture 2">
            <a:extLst>
              <a:ext uri="{FF2B5EF4-FFF2-40B4-BE49-F238E27FC236}">
                <a16:creationId xmlns:a16="http://schemas.microsoft.com/office/drawing/2014/main" id="{438C1327-A686-41F7-A568-0457A745671A}"/>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1823852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E001F77-D795-4B2F-82D3-7F9DCAA91F5A}"/>
              </a:ext>
            </a:extLst>
          </p:cNvPr>
          <p:cNvSpPr>
            <a:spLocks noGrp="1"/>
          </p:cNvSpPr>
          <p:nvPr>
            <p:ph type="title"/>
          </p:nvPr>
        </p:nvSpPr>
        <p:spPr/>
        <p:txBody>
          <a:bodyPr/>
          <a:lstStyle/>
          <a:p>
            <a:pPr lvl="0" algn="just">
              <a:spcBef>
                <a:spcPct val="20000"/>
              </a:spcBef>
            </a:pPr>
            <a:r>
              <a:rPr lang="en-US" sz="2000" b="1">
                <a:solidFill>
                  <a:srgbClr val="ED008D"/>
                </a:solidFill>
                <a:latin typeface="Times New Roman" panose="02020603050405020304" pitchFamily="18" charset="0"/>
                <a:ea typeface="+mn-ea"/>
                <a:cs typeface="+mn-cs"/>
              </a:rPr>
              <a:t>Example 10.10. </a:t>
            </a:r>
            <a:r>
              <a:rPr lang="en-US" sz="2000" i="1">
                <a:solidFill>
                  <a:srgbClr val="231F20"/>
                </a:solidFill>
                <a:latin typeface="Times New Roman" panose="02020603050405020304" pitchFamily="18" charset="0"/>
                <a:ea typeface="+mn-ea"/>
                <a:cs typeface="+mn-cs"/>
              </a:rPr>
              <a:t>The pitch of 50 mm mean diameter threaded screw of a screw jack is 12.5 mm. The coefficient of friction between the screw and the nut is 0.13. Determine the torque required on the screw to raise a load of 25 kN, assuming the load to rotate with the screw. Determine the ratio of the torque required to raise the load to the torque required to lower the load and also the efficiency </a:t>
            </a:r>
            <a:r>
              <a:rPr lang="en-IN" sz="2000" i="1">
                <a:solidFill>
                  <a:srgbClr val="231F20"/>
                </a:solidFill>
                <a:latin typeface="Times New Roman" panose="02020603050405020304" pitchFamily="18" charset="0"/>
                <a:ea typeface="+mn-ea"/>
                <a:cs typeface="+mn-cs"/>
              </a:rPr>
              <a:t>of the machine.</a:t>
            </a:r>
            <a:endParaRPr lang="en-IN" sz="2000" dirty="0"/>
          </a:p>
        </p:txBody>
      </p:sp>
      <p:pic>
        <p:nvPicPr>
          <p:cNvPr id="3" name="Picture 2">
            <a:extLst>
              <a:ext uri="{FF2B5EF4-FFF2-40B4-BE49-F238E27FC236}">
                <a16:creationId xmlns:a16="http://schemas.microsoft.com/office/drawing/2014/main" id="{849EF1CE-0D14-468E-85AD-2A3BB6124CCB}"/>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9977615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27E2507-1F3F-422B-8CE7-35AE92EBA8F9}"/>
              </a:ext>
            </a:extLst>
          </p:cNvPr>
          <p:cNvSpPr>
            <a:spLocks noGrp="1"/>
          </p:cNvSpPr>
          <p:nvPr>
            <p:ph type="title"/>
          </p:nvPr>
        </p:nvSpPr>
        <p:spPr/>
        <p:txBody>
          <a:bodyPr/>
          <a:lstStyle/>
          <a:p>
            <a:r>
              <a:rPr lang="en-US"/>
              <a:t>solution</a:t>
            </a:r>
            <a:endParaRPr lang="en-IN" dirty="0"/>
          </a:p>
        </p:txBody>
      </p:sp>
      <p:pic>
        <p:nvPicPr>
          <p:cNvPr id="3" name="Picture 2">
            <a:extLst>
              <a:ext uri="{FF2B5EF4-FFF2-40B4-BE49-F238E27FC236}">
                <a16:creationId xmlns:a16="http://schemas.microsoft.com/office/drawing/2014/main" id="{63199F68-59E3-47D0-9A1E-501AF65AB24D}"/>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8879189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C3B6672-D0EA-4E8E-97FA-AAC613A0D3F8}"/>
              </a:ext>
            </a:extLst>
          </p:cNvPr>
          <p:cNvSpPr>
            <a:spLocks noGrp="1"/>
          </p:cNvSpPr>
          <p:nvPr>
            <p:ph type="title"/>
          </p:nvPr>
        </p:nvSpPr>
        <p:spPr/>
        <p:txBody>
          <a:bodyPr/>
          <a:lstStyle/>
          <a:p>
            <a:r>
              <a:rPr lang="en-IN" sz="2800" b="1">
                <a:solidFill>
                  <a:srgbClr val="005AAB"/>
                </a:solidFill>
                <a:latin typeface="Arial" panose="020B0604020202020204" pitchFamily="34" charset="0"/>
              </a:rPr>
              <a:t>Friction Clutches</a:t>
            </a:r>
            <a:endParaRPr lang="en-IN" sz="2800" dirty="0"/>
          </a:p>
        </p:txBody>
      </p:sp>
      <p:pic>
        <p:nvPicPr>
          <p:cNvPr id="3" name="Picture 2">
            <a:extLst>
              <a:ext uri="{FF2B5EF4-FFF2-40B4-BE49-F238E27FC236}">
                <a16:creationId xmlns:a16="http://schemas.microsoft.com/office/drawing/2014/main" id="{05CFE947-CDC4-4D5F-8A16-4FDA306EA8BD}"/>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8415296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BF016F0-07E0-47A0-BC03-D48A13291229}"/>
              </a:ext>
            </a:extLst>
          </p:cNvPr>
          <p:cNvSpPr>
            <a:spLocks noGrp="1"/>
          </p:cNvSpPr>
          <p:nvPr>
            <p:ph type="title"/>
          </p:nvPr>
        </p:nvSpPr>
        <p:spPr/>
        <p:txBody>
          <a:bodyPr/>
          <a:lstStyle/>
          <a:p>
            <a:r>
              <a:rPr lang="en-US" sz="4000" b="1">
                <a:solidFill>
                  <a:srgbClr val="005AAB"/>
                </a:solidFill>
                <a:latin typeface="Arial" panose="020B0604020202020204" pitchFamily="34" charset="0"/>
              </a:rPr>
              <a:t>Single Disc or Plate Clutch</a:t>
            </a:r>
            <a:endParaRPr lang="en-IN" dirty="0"/>
          </a:p>
        </p:txBody>
      </p:sp>
      <p:pic>
        <p:nvPicPr>
          <p:cNvPr id="3" name="Picture 2">
            <a:extLst>
              <a:ext uri="{FF2B5EF4-FFF2-40B4-BE49-F238E27FC236}">
                <a16:creationId xmlns:a16="http://schemas.microsoft.com/office/drawing/2014/main" id="{861FD678-D153-4215-A52B-743A0599EEBE}"/>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6712247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FAC3B77-47F6-4668-8E62-C7CF5A086B4E}"/>
              </a:ext>
            </a:extLst>
          </p:cNvPr>
          <p:cNvSpPr>
            <a:spLocks noGrp="1"/>
          </p:cNvSpPr>
          <p:nvPr>
            <p:ph type="title"/>
          </p:nvPr>
        </p:nvSpPr>
        <p:spPr/>
        <p:txBody>
          <a:bodyPr/>
          <a:lstStyle/>
          <a:p>
            <a:r>
              <a:rPr lang="en-US" b="1">
                <a:solidFill>
                  <a:srgbClr val="005AAB"/>
                </a:solidFill>
                <a:latin typeface="Arial" panose="020B0604020202020204" pitchFamily="34" charset="0"/>
              </a:rPr>
              <a:t>Single Disc or Plate Clutch</a:t>
            </a:r>
            <a:endParaRPr lang="en-IN" dirty="0"/>
          </a:p>
        </p:txBody>
      </p:sp>
      <p:pic>
        <p:nvPicPr>
          <p:cNvPr id="3" name="Picture 2">
            <a:extLst>
              <a:ext uri="{FF2B5EF4-FFF2-40B4-BE49-F238E27FC236}">
                <a16:creationId xmlns:a16="http://schemas.microsoft.com/office/drawing/2014/main" id="{B3374364-7E8F-443C-B23F-CA088BF5FE5D}"/>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6612279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2161CBF-B723-4BFA-AA35-7DE1ADC6FB22}"/>
              </a:ext>
            </a:extLst>
          </p:cNvPr>
          <p:cNvSpPr>
            <a:spLocks noGrp="1"/>
          </p:cNvSpPr>
          <p:nvPr>
            <p:ph type="title"/>
          </p:nvPr>
        </p:nvSpPr>
        <p:spPr/>
        <p:txBody>
          <a:bodyPr/>
          <a:lstStyle/>
          <a:p>
            <a:r>
              <a:rPr lang="en-US" sz="4000" b="1">
                <a:solidFill>
                  <a:srgbClr val="005AAB"/>
                </a:solidFill>
                <a:latin typeface="Arial" panose="020B0604020202020204" pitchFamily="34" charset="0"/>
              </a:rPr>
              <a:t>Single Disc or Plate Clutch</a:t>
            </a:r>
            <a:endParaRPr lang="en-IN" dirty="0"/>
          </a:p>
        </p:txBody>
      </p:sp>
      <p:pic>
        <p:nvPicPr>
          <p:cNvPr id="3" name="Picture 2">
            <a:extLst>
              <a:ext uri="{FF2B5EF4-FFF2-40B4-BE49-F238E27FC236}">
                <a16:creationId xmlns:a16="http://schemas.microsoft.com/office/drawing/2014/main" id="{5BEEB63B-D77B-42D9-9FB1-C679633EC27D}"/>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677554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F749762-0873-4027-ACC1-75DB2AA9504F}"/>
              </a:ext>
            </a:extLst>
          </p:cNvPr>
          <p:cNvSpPr>
            <a:spLocks noGrp="1"/>
          </p:cNvSpPr>
          <p:nvPr>
            <p:ph type="title"/>
          </p:nvPr>
        </p:nvSpPr>
        <p:spPr/>
        <p:txBody>
          <a:bodyPr/>
          <a:lstStyle/>
          <a:p>
            <a:r>
              <a:rPr lang="en-US" sz="4000" b="1">
                <a:solidFill>
                  <a:srgbClr val="005AAB"/>
                </a:solidFill>
                <a:latin typeface="Arial" panose="020B0604020202020204" pitchFamily="34" charset="0"/>
              </a:rPr>
              <a:t>Single Disc or Plate Clutch</a:t>
            </a:r>
            <a:endParaRPr lang="en-IN" dirty="0"/>
          </a:p>
        </p:txBody>
      </p:sp>
      <p:pic>
        <p:nvPicPr>
          <p:cNvPr id="3" name="Picture 2">
            <a:extLst>
              <a:ext uri="{FF2B5EF4-FFF2-40B4-BE49-F238E27FC236}">
                <a16:creationId xmlns:a16="http://schemas.microsoft.com/office/drawing/2014/main" id="{C7D58CA0-0484-426F-86F3-71F07E831EEF}"/>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6576502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9FA6C01-048B-4B2A-9CBA-E1ED8EE7BBD6}"/>
              </a:ext>
            </a:extLst>
          </p:cNvPr>
          <p:cNvSpPr>
            <a:spLocks noGrp="1"/>
          </p:cNvSpPr>
          <p:nvPr>
            <p:ph type="title"/>
          </p:nvPr>
        </p:nvSpPr>
        <p:spPr/>
        <p:txBody>
          <a:bodyPr/>
          <a:lstStyle/>
          <a:p>
            <a:r>
              <a:rPr lang="en-US" sz="3600" b="1">
                <a:solidFill>
                  <a:srgbClr val="005AAB"/>
                </a:solidFill>
                <a:latin typeface="Arial" panose="020B0604020202020204" pitchFamily="34" charset="0"/>
              </a:rPr>
              <a:t>Single Disc or Plate Clutch</a:t>
            </a:r>
            <a:endParaRPr lang="en-IN" dirty="0"/>
          </a:p>
        </p:txBody>
      </p:sp>
      <p:pic>
        <p:nvPicPr>
          <p:cNvPr id="3" name="Picture 2">
            <a:extLst>
              <a:ext uri="{FF2B5EF4-FFF2-40B4-BE49-F238E27FC236}">
                <a16:creationId xmlns:a16="http://schemas.microsoft.com/office/drawing/2014/main" id="{BDA60C29-643E-45A8-AA75-7DCC7F39E38A}"/>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587676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F9E5FEA-4A2D-4D7A-88EE-34177C4E133C}"/>
              </a:ext>
            </a:extLst>
          </p:cNvPr>
          <p:cNvSpPr>
            <a:spLocks noGrp="1"/>
          </p:cNvSpPr>
          <p:nvPr>
            <p:ph type="title"/>
          </p:nvPr>
        </p:nvSpPr>
        <p:spPr/>
        <p:txBody>
          <a:bodyPr/>
          <a:lstStyle/>
          <a:p>
            <a:r>
              <a:rPr lang="en-IN" b="1">
                <a:solidFill>
                  <a:srgbClr val="005AAB"/>
                </a:solidFill>
                <a:latin typeface="Times New Roman" panose="02020603050405020304" pitchFamily="18" charset="0"/>
                <a:cs typeface="Times New Roman" panose="02020603050405020304" pitchFamily="18" charset="0"/>
              </a:rPr>
              <a:t>Angle of Repose</a:t>
            </a:r>
            <a:endParaRPr lang="en-IN"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C3FB869-8648-40CB-8247-443D20D8D776}"/>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9082374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54C5AF5-6287-4E7E-9909-48F422F03BC8}"/>
              </a:ext>
            </a:extLst>
          </p:cNvPr>
          <p:cNvSpPr>
            <a:spLocks noGrp="1"/>
          </p:cNvSpPr>
          <p:nvPr>
            <p:ph type="title"/>
          </p:nvPr>
        </p:nvSpPr>
        <p:spPr/>
        <p:txBody>
          <a:bodyPr/>
          <a:lstStyle/>
          <a:p>
            <a:r>
              <a:rPr lang="en-US" sz="3200" b="1">
                <a:solidFill>
                  <a:srgbClr val="005AAB"/>
                </a:solidFill>
                <a:latin typeface="Arial" panose="020B0604020202020204" pitchFamily="34" charset="0"/>
              </a:rPr>
              <a:t>Single Disc or Plate Clutch</a:t>
            </a:r>
            <a:endParaRPr lang="en-IN" dirty="0"/>
          </a:p>
        </p:txBody>
      </p:sp>
      <p:pic>
        <p:nvPicPr>
          <p:cNvPr id="3" name="Picture 2">
            <a:extLst>
              <a:ext uri="{FF2B5EF4-FFF2-40B4-BE49-F238E27FC236}">
                <a16:creationId xmlns:a16="http://schemas.microsoft.com/office/drawing/2014/main" id="{E4C97CA2-B855-403F-BCAE-8365E27BA5EB}"/>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3702044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73668BE-5F51-42F9-9A95-B5CC5FF6C5AC}"/>
              </a:ext>
            </a:extLst>
          </p:cNvPr>
          <p:cNvSpPr>
            <a:spLocks noGrp="1"/>
          </p:cNvSpPr>
          <p:nvPr>
            <p:ph type="title"/>
          </p:nvPr>
        </p:nvSpPr>
        <p:spPr/>
        <p:txBody>
          <a:bodyPr/>
          <a:lstStyle/>
          <a:p>
            <a:r>
              <a:rPr lang="en-US" sz="3200" b="1">
                <a:solidFill>
                  <a:srgbClr val="005AAB"/>
                </a:solidFill>
                <a:latin typeface="Arial" panose="020B0604020202020204" pitchFamily="34" charset="0"/>
              </a:rPr>
              <a:t>Single Disc or Plate Clutch</a:t>
            </a:r>
            <a:endParaRPr lang="en-IN" dirty="0"/>
          </a:p>
        </p:txBody>
      </p:sp>
      <p:pic>
        <p:nvPicPr>
          <p:cNvPr id="3" name="Picture 2">
            <a:extLst>
              <a:ext uri="{FF2B5EF4-FFF2-40B4-BE49-F238E27FC236}">
                <a16:creationId xmlns:a16="http://schemas.microsoft.com/office/drawing/2014/main" id="{0611D973-6FF4-4AC8-AAD6-1012BF9CA515}"/>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6327563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FC816CE-9212-411D-8CFD-47F8184C37F6}"/>
              </a:ext>
            </a:extLst>
          </p:cNvPr>
          <p:cNvSpPr>
            <a:spLocks noGrp="1"/>
          </p:cNvSpPr>
          <p:nvPr>
            <p:ph type="title"/>
          </p:nvPr>
        </p:nvSpPr>
        <p:spPr/>
        <p:txBody>
          <a:bodyPr/>
          <a:lstStyle/>
          <a:p>
            <a:r>
              <a:rPr lang="en-US" sz="3200" b="1">
                <a:solidFill>
                  <a:srgbClr val="005AAB"/>
                </a:solidFill>
                <a:latin typeface="Arial" panose="020B0604020202020204" pitchFamily="34" charset="0"/>
              </a:rPr>
              <a:t>Single Disc or Plate Clutch</a:t>
            </a:r>
            <a:endParaRPr lang="en-IN" dirty="0"/>
          </a:p>
        </p:txBody>
      </p:sp>
      <p:pic>
        <p:nvPicPr>
          <p:cNvPr id="3" name="Picture 2">
            <a:extLst>
              <a:ext uri="{FF2B5EF4-FFF2-40B4-BE49-F238E27FC236}">
                <a16:creationId xmlns:a16="http://schemas.microsoft.com/office/drawing/2014/main" id="{557F961B-66AE-481E-BB3A-BF52E169A349}"/>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924997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38EFB6D-D92D-435D-ACBB-77E03643103B}"/>
              </a:ext>
            </a:extLst>
          </p:cNvPr>
          <p:cNvSpPr>
            <a:spLocks noGrp="1"/>
          </p:cNvSpPr>
          <p:nvPr>
            <p:ph type="title"/>
          </p:nvPr>
        </p:nvSpPr>
        <p:spPr/>
        <p:txBody>
          <a:bodyPr/>
          <a:lstStyle/>
          <a:p>
            <a:r>
              <a:rPr lang="en-IN" b="1">
                <a:solidFill>
                  <a:srgbClr val="005AAB"/>
                </a:solidFill>
                <a:latin typeface="Arial" panose="020B0604020202020204" pitchFamily="34" charset="0"/>
              </a:rPr>
              <a:t>Multiple Disc Clutch</a:t>
            </a:r>
            <a:endParaRPr lang="en-IN" dirty="0"/>
          </a:p>
        </p:txBody>
      </p:sp>
      <p:pic>
        <p:nvPicPr>
          <p:cNvPr id="3" name="Picture 2">
            <a:extLst>
              <a:ext uri="{FF2B5EF4-FFF2-40B4-BE49-F238E27FC236}">
                <a16:creationId xmlns:a16="http://schemas.microsoft.com/office/drawing/2014/main" id="{1FDBFB9B-CDBC-4FA6-855B-30665CA88E0E}"/>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0647337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C7C4D98-013C-4B0C-8EE7-3C02C9A549AD}"/>
              </a:ext>
            </a:extLst>
          </p:cNvPr>
          <p:cNvSpPr>
            <a:spLocks noGrp="1"/>
          </p:cNvSpPr>
          <p:nvPr>
            <p:ph type="title"/>
          </p:nvPr>
        </p:nvSpPr>
        <p:spPr/>
        <p:txBody>
          <a:bodyPr/>
          <a:lstStyle/>
          <a:p>
            <a:r>
              <a:rPr lang="en-IN" b="1">
                <a:solidFill>
                  <a:srgbClr val="005AAB"/>
                </a:solidFill>
                <a:latin typeface="Arial" panose="020B0604020202020204" pitchFamily="34" charset="0"/>
              </a:rPr>
              <a:t>Multiple Disc Clutch</a:t>
            </a:r>
            <a:endParaRPr lang="en-IN" dirty="0"/>
          </a:p>
        </p:txBody>
      </p:sp>
      <p:pic>
        <p:nvPicPr>
          <p:cNvPr id="3" name="Picture 2">
            <a:extLst>
              <a:ext uri="{FF2B5EF4-FFF2-40B4-BE49-F238E27FC236}">
                <a16:creationId xmlns:a16="http://schemas.microsoft.com/office/drawing/2014/main" id="{B63BB1AF-7FA3-4F96-8FB2-99DFDC3B8F08}"/>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6477059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C2B00B2-2785-4AC3-8067-B1A0DE4F29DF}"/>
              </a:ext>
            </a:extLst>
          </p:cNvPr>
          <p:cNvSpPr>
            <a:spLocks noGrp="1"/>
          </p:cNvSpPr>
          <p:nvPr>
            <p:ph type="title"/>
          </p:nvPr>
        </p:nvSpPr>
        <p:spPr/>
        <p:txBody>
          <a:bodyPr/>
          <a:lstStyle/>
          <a:p>
            <a:r>
              <a:rPr lang="en-IN" b="1">
                <a:solidFill>
                  <a:srgbClr val="005AAB"/>
                </a:solidFill>
                <a:latin typeface="Arial" panose="020B0604020202020204" pitchFamily="34" charset="0"/>
              </a:rPr>
              <a:t>Cone Clutch</a:t>
            </a:r>
            <a:endParaRPr lang="en-IN" dirty="0"/>
          </a:p>
        </p:txBody>
      </p:sp>
      <p:pic>
        <p:nvPicPr>
          <p:cNvPr id="3" name="Picture 2">
            <a:extLst>
              <a:ext uri="{FF2B5EF4-FFF2-40B4-BE49-F238E27FC236}">
                <a16:creationId xmlns:a16="http://schemas.microsoft.com/office/drawing/2014/main" id="{5AD6E024-F470-4230-80DA-4EDB53DCB2F7}"/>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4838733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20FCCAE-6D12-4A3A-AFFB-2F86581521BC}"/>
              </a:ext>
            </a:extLst>
          </p:cNvPr>
          <p:cNvSpPr>
            <a:spLocks noGrp="1"/>
          </p:cNvSpPr>
          <p:nvPr>
            <p:ph type="title"/>
          </p:nvPr>
        </p:nvSpPr>
        <p:spPr/>
        <p:txBody>
          <a:bodyPr/>
          <a:lstStyle/>
          <a:p>
            <a:endParaRPr lang="en-IN" dirty="0"/>
          </a:p>
        </p:txBody>
      </p:sp>
      <p:pic>
        <p:nvPicPr>
          <p:cNvPr id="3" name="Picture 2">
            <a:extLst>
              <a:ext uri="{FF2B5EF4-FFF2-40B4-BE49-F238E27FC236}">
                <a16:creationId xmlns:a16="http://schemas.microsoft.com/office/drawing/2014/main" id="{87869A29-05BA-4386-81B6-D6C9EF27271B}"/>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5649314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ED7AC8A-9FD4-45BA-A1CA-D07B2ED52B93}"/>
              </a:ext>
            </a:extLst>
          </p:cNvPr>
          <p:cNvSpPr>
            <a:spLocks noGrp="1"/>
          </p:cNvSpPr>
          <p:nvPr>
            <p:ph type="title"/>
          </p:nvPr>
        </p:nvSpPr>
        <p:spPr/>
        <p:txBody>
          <a:bodyPr/>
          <a:lstStyle/>
          <a:p>
            <a:r>
              <a:rPr lang="en-IN" b="1">
                <a:solidFill>
                  <a:srgbClr val="005AAB"/>
                </a:solidFill>
                <a:latin typeface="Arial" panose="020B0604020202020204" pitchFamily="34" charset="0"/>
              </a:rPr>
              <a:t>Cone Clutch</a:t>
            </a:r>
            <a:endParaRPr lang="en-IN" dirty="0"/>
          </a:p>
        </p:txBody>
      </p:sp>
      <p:pic>
        <p:nvPicPr>
          <p:cNvPr id="3" name="Picture 2">
            <a:extLst>
              <a:ext uri="{FF2B5EF4-FFF2-40B4-BE49-F238E27FC236}">
                <a16:creationId xmlns:a16="http://schemas.microsoft.com/office/drawing/2014/main" id="{60B5EE0E-4DC0-4137-8132-3DBC69D08422}"/>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2621186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2657A3F-E874-4C19-A49C-FDA101EF7AEE}"/>
              </a:ext>
            </a:extLst>
          </p:cNvPr>
          <p:cNvSpPr>
            <a:spLocks noGrp="1"/>
          </p:cNvSpPr>
          <p:nvPr>
            <p:ph type="title"/>
          </p:nvPr>
        </p:nvSpPr>
        <p:spPr/>
        <p:txBody>
          <a:bodyPr/>
          <a:lstStyle/>
          <a:p>
            <a:r>
              <a:rPr lang="en-IN" b="1">
                <a:solidFill>
                  <a:srgbClr val="005AAB"/>
                </a:solidFill>
                <a:latin typeface="Arial" panose="020B0604020202020204" pitchFamily="34" charset="0"/>
              </a:rPr>
              <a:t>Cone Clutch</a:t>
            </a:r>
            <a:endParaRPr lang="en-IN" dirty="0"/>
          </a:p>
        </p:txBody>
      </p:sp>
      <p:pic>
        <p:nvPicPr>
          <p:cNvPr id="3" name="Picture 2">
            <a:extLst>
              <a:ext uri="{FF2B5EF4-FFF2-40B4-BE49-F238E27FC236}">
                <a16:creationId xmlns:a16="http://schemas.microsoft.com/office/drawing/2014/main" id="{371D9FC2-D36C-4B09-A840-80C17FDDA40C}"/>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9140275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8A5AE89-12DD-4771-966C-3D27C2B6D4E2}"/>
              </a:ext>
            </a:extLst>
          </p:cNvPr>
          <p:cNvSpPr>
            <a:spLocks noGrp="1"/>
          </p:cNvSpPr>
          <p:nvPr>
            <p:ph type="title"/>
          </p:nvPr>
        </p:nvSpPr>
        <p:spPr/>
        <p:txBody>
          <a:bodyPr/>
          <a:lstStyle/>
          <a:p>
            <a:r>
              <a:rPr lang="en-IN" b="1">
                <a:solidFill>
                  <a:srgbClr val="005AAB"/>
                </a:solidFill>
                <a:latin typeface="Arial" panose="020B0604020202020204" pitchFamily="34" charset="0"/>
              </a:rPr>
              <a:t>Cone Clutch</a:t>
            </a:r>
            <a:endParaRPr lang="en-IN" dirty="0"/>
          </a:p>
        </p:txBody>
      </p:sp>
      <p:pic>
        <p:nvPicPr>
          <p:cNvPr id="3" name="Picture 2">
            <a:extLst>
              <a:ext uri="{FF2B5EF4-FFF2-40B4-BE49-F238E27FC236}">
                <a16:creationId xmlns:a16="http://schemas.microsoft.com/office/drawing/2014/main" id="{5EAE4A4F-8A20-4933-B3E7-B749B2CFE445}"/>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232601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7725BE2-B7D2-41C1-BAB3-AA98470B5CB5}"/>
              </a:ext>
            </a:extLst>
          </p:cNvPr>
          <p:cNvSpPr>
            <a:spLocks noGrp="1"/>
          </p:cNvSpPr>
          <p:nvPr>
            <p:ph type="title"/>
          </p:nvPr>
        </p:nvSpPr>
        <p:spPr/>
        <p:txBody>
          <a:bodyPr/>
          <a:lstStyle/>
          <a:p>
            <a:r>
              <a:rPr lang="en-US" sz="2800" b="1">
                <a:solidFill>
                  <a:srgbClr val="005AAB"/>
                </a:solidFill>
                <a:latin typeface="Times New Roman" panose="02020603050405020304" pitchFamily="18" charset="0"/>
                <a:cs typeface="Times New Roman" panose="02020603050405020304" pitchFamily="18" charset="0"/>
              </a:rPr>
              <a:t>Minimum Force Required to Slide a Body </a:t>
            </a:r>
            <a:br>
              <a:rPr lang="en-US" sz="2800" b="1">
                <a:solidFill>
                  <a:srgbClr val="005AAB"/>
                </a:solidFill>
                <a:latin typeface="Times New Roman" panose="02020603050405020304" pitchFamily="18" charset="0"/>
                <a:cs typeface="Times New Roman" panose="02020603050405020304" pitchFamily="18" charset="0"/>
              </a:rPr>
            </a:br>
            <a:r>
              <a:rPr lang="en-US" sz="2800" b="1">
                <a:solidFill>
                  <a:srgbClr val="005AAB"/>
                </a:solidFill>
                <a:latin typeface="Times New Roman" panose="02020603050405020304" pitchFamily="18" charset="0"/>
                <a:cs typeface="Times New Roman" panose="02020603050405020304" pitchFamily="18" charset="0"/>
              </a:rPr>
              <a:t>on a Rough Horizontal </a:t>
            </a:r>
            <a:r>
              <a:rPr lang="en-IN" sz="2800" b="1">
                <a:solidFill>
                  <a:srgbClr val="005AAB"/>
                </a:solidFill>
                <a:latin typeface="Times New Roman" panose="02020603050405020304" pitchFamily="18" charset="0"/>
                <a:cs typeface="Times New Roman" panose="02020603050405020304" pitchFamily="18" charset="0"/>
              </a:rPr>
              <a:t>Plane</a:t>
            </a:r>
            <a:endParaRPr lang="en-IN" sz="28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356B70D-B412-44FC-B448-76E17681ACB6}"/>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0088863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BF0DA70-267E-4DB3-9351-5AC916EEEA5B}"/>
              </a:ext>
            </a:extLst>
          </p:cNvPr>
          <p:cNvSpPr>
            <a:spLocks noGrp="1"/>
          </p:cNvSpPr>
          <p:nvPr>
            <p:ph type="title"/>
          </p:nvPr>
        </p:nvSpPr>
        <p:spPr/>
        <p:txBody>
          <a:bodyPr/>
          <a:lstStyle/>
          <a:p>
            <a:r>
              <a:rPr lang="en-IN" b="1">
                <a:solidFill>
                  <a:srgbClr val="005AAB"/>
                </a:solidFill>
                <a:latin typeface="Arial" panose="020B0604020202020204" pitchFamily="34" charset="0"/>
              </a:rPr>
              <a:t>Cone Clutch</a:t>
            </a:r>
            <a:endParaRPr lang="en-IN" dirty="0"/>
          </a:p>
        </p:txBody>
      </p:sp>
      <p:pic>
        <p:nvPicPr>
          <p:cNvPr id="3" name="Picture 2">
            <a:extLst>
              <a:ext uri="{FF2B5EF4-FFF2-40B4-BE49-F238E27FC236}">
                <a16:creationId xmlns:a16="http://schemas.microsoft.com/office/drawing/2014/main" id="{B584E330-26AD-4620-A780-A47E8FCFDA0A}"/>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3772877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8D70977-CD30-4C18-A8F9-B13C96F60B79}"/>
              </a:ext>
            </a:extLst>
          </p:cNvPr>
          <p:cNvSpPr>
            <a:spLocks noGrp="1"/>
          </p:cNvSpPr>
          <p:nvPr>
            <p:ph type="title"/>
          </p:nvPr>
        </p:nvSpPr>
        <p:spPr/>
        <p:txBody>
          <a:bodyPr/>
          <a:lstStyle/>
          <a:p>
            <a:r>
              <a:rPr lang="en-IN" b="1">
                <a:solidFill>
                  <a:srgbClr val="005AAB"/>
                </a:solidFill>
                <a:latin typeface="Arial" panose="020B0604020202020204" pitchFamily="34" charset="0"/>
              </a:rPr>
              <a:t>Cone Clutch</a:t>
            </a:r>
            <a:endParaRPr lang="en-IN" dirty="0"/>
          </a:p>
        </p:txBody>
      </p:sp>
      <p:pic>
        <p:nvPicPr>
          <p:cNvPr id="3" name="Picture 2">
            <a:extLst>
              <a:ext uri="{FF2B5EF4-FFF2-40B4-BE49-F238E27FC236}">
                <a16:creationId xmlns:a16="http://schemas.microsoft.com/office/drawing/2014/main" id="{5CDE2190-A32C-408E-AF5B-C627990FE1DD}"/>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5179796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C82B3BF-1A0D-47B2-B71E-5BD020488846}"/>
              </a:ext>
            </a:extLst>
          </p:cNvPr>
          <p:cNvSpPr>
            <a:spLocks noGrp="1"/>
          </p:cNvSpPr>
          <p:nvPr>
            <p:ph type="title"/>
          </p:nvPr>
        </p:nvSpPr>
        <p:spPr/>
        <p:txBody>
          <a:bodyPr/>
          <a:lstStyle/>
          <a:p>
            <a:endParaRPr lang="en-IN"/>
          </a:p>
        </p:txBody>
      </p:sp>
      <p:pic>
        <p:nvPicPr>
          <p:cNvPr id="3" name="Picture 2">
            <a:extLst>
              <a:ext uri="{FF2B5EF4-FFF2-40B4-BE49-F238E27FC236}">
                <a16:creationId xmlns:a16="http://schemas.microsoft.com/office/drawing/2014/main" id="{2655C65F-525C-4E8F-8602-4B42EC84638B}"/>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5619120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72EE035-7B2A-4489-A416-946604DA6061}"/>
              </a:ext>
            </a:extLst>
          </p:cNvPr>
          <p:cNvSpPr>
            <a:spLocks noGrp="1"/>
          </p:cNvSpPr>
          <p:nvPr>
            <p:ph type="title"/>
          </p:nvPr>
        </p:nvSpPr>
        <p:spPr/>
        <p:txBody>
          <a:bodyPr/>
          <a:lstStyle/>
          <a:p>
            <a:endParaRPr lang="en-IN"/>
          </a:p>
        </p:txBody>
      </p:sp>
      <p:pic>
        <p:nvPicPr>
          <p:cNvPr id="3" name="Picture 2">
            <a:extLst>
              <a:ext uri="{FF2B5EF4-FFF2-40B4-BE49-F238E27FC236}">
                <a16:creationId xmlns:a16="http://schemas.microsoft.com/office/drawing/2014/main" id="{FE5E5DC3-A380-4946-8135-A878528C1C03}"/>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724651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5D8EAF9-8A0D-4B1B-9B16-05A58F4A3414}"/>
              </a:ext>
            </a:extLst>
          </p:cNvPr>
          <p:cNvSpPr>
            <a:spLocks noGrp="1"/>
          </p:cNvSpPr>
          <p:nvPr>
            <p:ph type="title"/>
          </p:nvPr>
        </p:nvSpPr>
        <p:spPr/>
        <p:txBody>
          <a:bodyPr/>
          <a:lstStyle/>
          <a:p>
            <a:r>
              <a:rPr lang="en-US" sz="2800" b="1">
                <a:solidFill>
                  <a:srgbClr val="005AAB"/>
                </a:solidFill>
                <a:latin typeface="Times New Roman" panose="02020603050405020304" pitchFamily="18" charset="0"/>
                <a:cs typeface="Times New Roman" panose="02020603050405020304" pitchFamily="18" charset="0"/>
              </a:rPr>
              <a:t>Minimum Force Required to Slide a Body </a:t>
            </a:r>
            <a:br>
              <a:rPr lang="en-US" sz="2800" b="1">
                <a:solidFill>
                  <a:srgbClr val="005AAB"/>
                </a:solidFill>
                <a:latin typeface="Times New Roman" panose="02020603050405020304" pitchFamily="18" charset="0"/>
                <a:cs typeface="Times New Roman" panose="02020603050405020304" pitchFamily="18" charset="0"/>
              </a:rPr>
            </a:br>
            <a:r>
              <a:rPr lang="en-US" sz="2800" b="1">
                <a:solidFill>
                  <a:srgbClr val="005AAB"/>
                </a:solidFill>
                <a:latin typeface="Times New Roman" panose="02020603050405020304" pitchFamily="18" charset="0"/>
                <a:cs typeface="Times New Roman" panose="02020603050405020304" pitchFamily="18" charset="0"/>
              </a:rPr>
              <a:t>on a Rough Horizontal </a:t>
            </a:r>
            <a:r>
              <a:rPr lang="en-IN" sz="2800" b="1">
                <a:solidFill>
                  <a:srgbClr val="005AAB"/>
                </a:solidFill>
                <a:latin typeface="Times New Roman" panose="02020603050405020304" pitchFamily="18" charset="0"/>
                <a:cs typeface="Times New Roman" panose="02020603050405020304" pitchFamily="18" charset="0"/>
              </a:rPr>
              <a:t>Plane</a:t>
            </a:r>
            <a:endParaRPr lang="en-IN" dirty="0"/>
          </a:p>
        </p:txBody>
      </p:sp>
      <p:pic>
        <p:nvPicPr>
          <p:cNvPr id="3" name="Picture 2">
            <a:extLst>
              <a:ext uri="{FF2B5EF4-FFF2-40B4-BE49-F238E27FC236}">
                <a16:creationId xmlns:a16="http://schemas.microsoft.com/office/drawing/2014/main" id="{B0CAB30A-659B-4982-9C21-196CCB08EC2C}"/>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783023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C87CD62-1F06-4A87-934C-626E66AF2FFC}"/>
              </a:ext>
            </a:extLst>
          </p:cNvPr>
          <p:cNvSpPr>
            <a:spLocks noGrp="1"/>
          </p:cNvSpPr>
          <p:nvPr>
            <p:ph type="title"/>
          </p:nvPr>
        </p:nvSpPr>
        <p:spPr/>
        <p:txBody>
          <a:bodyPr/>
          <a:lstStyle/>
          <a:p>
            <a:r>
              <a:rPr lang="en-US" sz="3200" b="1">
                <a:solidFill>
                  <a:srgbClr val="005AAB"/>
                </a:solidFill>
                <a:latin typeface="Times New Roman" panose="02020603050405020304" pitchFamily="18" charset="0"/>
                <a:cs typeface="Times New Roman" panose="02020603050405020304" pitchFamily="18" charset="0"/>
              </a:rPr>
              <a:t>Friction of a Body Lying on a Rough </a:t>
            </a:r>
            <a:br>
              <a:rPr lang="en-US" sz="3200" b="1">
                <a:solidFill>
                  <a:srgbClr val="005AAB"/>
                </a:solidFill>
                <a:latin typeface="Times New Roman" panose="02020603050405020304" pitchFamily="18" charset="0"/>
                <a:cs typeface="Times New Roman" panose="02020603050405020304" pitchFamily="18" charset="0"/>
              </a:rPr>
            </a:br>
            <a:r>
              <a:rPr lang="en-US" sz="3200" b="1">
                <a:solidFill>
                  <a:srgbClr val="005AAB"/>
                </a:solidFill>
                <a:latin typeface="Times New Roman" panose="02020603050405020304" pitchFamily="18" charset="0"/>
                <a:cs typeface="Times New Roman" panose="02020603050405020304" pitchFamily="18" charset="0"/>
              </a:rPr>
              <a:t>Inclined Plane</a:t>
            </a:r>
            <a:endParaRPr lang="en-IN" sz="32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499DB4E-30AF-4B6C-AB29-D672CDFBC6F5}"/>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8963014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427</Words>
  <Application>Microsoft Office PowerPoint</Application>
  <PresentationFormat>On-screen Show (4:3)</PresentationFormat>
  <Paragraphs>65</Paragraphs>
  <Slides>73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73</vt:i4>
      </vt:variant>
    </vt:vector>
  </HeadingPairs>
  <TitlesOfParts>
    <vt:vector size="78" baseType="lpstr">
      <vt:lpstr>Arial</vt:lpstr>
      <vt:lpstr>Calibri</vt:lpstr>
      <vt:lpstr>Calibri Light</vt:lpstr>
      <vt:lpstr>Times New Roman</vt:lpstr>
      <vt:lpstr>Office Theme</vt:lpstr>
      <vt:lpstr>PowerPoint Presentation</vt:lpstr>
      <vt:lpstr>Friction</vt:lpstr>
      <vt:lpstr>Friction</vt:lpstr>
      <vt:lpstr>Friction</vt:lpstr>
      <vt:lpstr>Limiting angle of friction.</vt:lpstr>
      <vt:lpstr>Angle of Repose</vt:lpstr>
      <vt:lpstr>Minimum Force Required to Slide a Body  on a Rough Horizontal Plane</vt:lpstr>
      <vt:lpstr>Minimum Force Required to Slide a Body  on a Rough Horizontal Plane</vt:lpstr>
      <vt:lpstr>Friction of a Body Lying on a Rough  Inclined Plane</vt:lpstr>
      <vt:lpstr>Considering the motion of the body  up the plane</vt:lpstr>
      <vt:lpstr>Considering the motion of the body  up the plane (no friction)</vt:lpstr>
      <vt:lpstr>Considering the motion of the body  up the plane ( with friction)</vt:lpstr>
      <vt:lpstr>Notes 1</vt:lpstr>
      <vt:lpstr>Note 2</vt:lpstr>
      <vt:lpstr>Considering the motion of the body down the plane</vt:lpstr>
      <vt:lpstr>Considering the motion of the body down the plane</vt:lpstr>
      <vt:lpstr>PowerPoint Presentation</vt:lpstr>
      <vt:lpstr>Efficiency of Inclined Plane</vt:lpstr>
      <vt:lpstr>For the motion of the body up the plane</vt:lpstr>
      <vt:lpstr>Notes </vt:lpstr>
      <vt:lpstr> For the motion of the body  down the plane</vt:lpstr>
      <vt:lpstr>Problem -I</vt:lpstr>
      <vt:lpstr>Solution</vt:lpstr>
      <vt:lpstr>Solution</vt:lpstr>
      <vt:lpstr>Problem-2</vt:lpstr>
      <vt:lpstr>Solution</vt:lpstr>
      <vt:lpstr>Solution</vt:lpstr>
      <vt:lpstr>Screw Friction</vt:lpstr>
      <vt:lpstr>Screw Friction</vt:lpstr>
      <vt:lpstr>Screw Friction</vt:lpstr>
      <vt:lpstr>Screw Friction</vt:lpstr>
      <vt:lpstr>Screw Friction</vt:lpstr>
      <vt:lpstr>Screw Jack</vt:lpstr>
      <vt:lpstr>Torque Required to Lift the Load by a Screw Jack</vt:lpstr>
      <vt:lpstr>Screw Jack</vt:lpstr>
      <vt:lpstr>Screw Jack</vt:lpstr>
      <vt:lpstr>Screw Jack</vt:lpstr>
      <vt:lpstr>Screw Jack</vt:lpstr>
      <vt:lpstr> </vt:lpstr>
      <vt:lpstr>Screw Jack</vt:lpstr>
      <vt:lpstr>Screw Jack</vt:lpstr>
      <vt:lpstr>An electric motor driven power screw moves a nut in a horizontal plane against a force of 75 kN at a speed of 300 mm/min. The screw has a single square thread of 6 mm pitch on a major diameter of 40 mm. The coefficient of friction at the screw threads is 0.1. Estimate power of the motor.</vt:lpstr>
      <vt:lpstr>Torque Required to Lower the Load by a Screw Jack</vt:lpstr>
      <vt:lpstr>Torque Required to Lower the Load by a Screw Jack</vt:lpstr>
      <vt:lpstr>PowerPoint Presentation</vt:lpstr>
      <vt:lpstr>PowerPoint Presentation</vt:lpstr>
      <vt:lpstr>Efficiency of a Screw Jack</vt:lpstr>
      <vt:lpstr>Efficiency of a Screw Jack</vt:lpstr>
      <vt:lpstr>Efficiency of a Screw Jack</vt:lpstr>
      <vt:lpstr>Maximum Efficiency of a Screw Jack</vt:lpstr>
      <vt:lpstr>PowerPoint Presentation</vt:lpstr>
      <vt:lpstr>Example 10.10. The pitch of 50 mm mean diameter threaded screw of a screw jack is 12.5 mm. The coefficient of friction between the screw and the nut is 0.13. Determine the torque required on the screw to raise a load of 25 kN, assuming the load to rotate with the screw. Determine the ratio of the torque required to raise the load to the torque required to lower the load and also the efficiency of the machine.</vt:lpstr>
      <vt:lpstr>solution</vt:lpstr>
      <vt:lpstr>Friction Clutches</vt:lpstr>
      <vt:lpstr>Single Disc or Plate Clutch</vt:lpstr>
      <vt:lpstr>Single Disc or Plate Clutch</vt:lpstr>
      <vt:lpstr>Single Disc or Plate Clutch</vt:lpstr>
      <vt:lpstr>Single Disc or Plate Clutch</vt:lpstr>
      <vt:lpstr>Single Disc or Plate Clutch</vt:lpstr>
      <vt:lpstr>Single Disc or Plate Clutch</vt:lpstr>
      <vt:lpstr>Single Disc or Plate Clutch</vt:lpstr>
      <vt:lpstr>Single Disc or Plate Clutch</vt:lpstr>
      <vt:lpstr>Multiple Disc Clutch</vt:lpstr>
      <vt:lpstr>Multiple Disc Clutch</vt:lpstr>
      <vt:lpstr>Cone Clutch</vt:lpstr>
      <vt:lpstr>PowerPoint Presentation</vt:lpstr>
      <vt:lpstr>Cone Clutch</vt:lpstr>
      <vt:lpstr>Cone Clutch</vt:lpstr>
      <vt:lpstr>Cone Clutch</vt:lpstr>
      <vt:lpstr>Cone Clutch</vt:lpstr>
      <vt:lpstr>Cone Clutch</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gangadhararao ponugoti</dc:creator>
  <cp:lastModifiedBy>gangadhararao ponugoti</cp:lastModifiedBy>
  <cp:revision>1</cp:revision>
  <dcterms:created xsi:type="dcterms:W3CDTF">2021-01-01T06:06:04Z</dcterms:created>
  <dcterms:modified xsi:type="dcterms:W3CDTF">2021-01-01T06:06:04Z</dcterms:modified>
</cp:coreProperties>
</file>